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8"/>
    <p:sldId id="257" r:id="rId19"/>
    <p:sldId id="258" r:id="rId20"/>
    <p:sldId id="259" r:id="rId21"/>
    <p:sldId id="260" r:id="rId22"/>
    <p:sldId id="261" r:id="rId23"/>
    <p:sldId id="262" r:id="rId24"/>
    <p:sldId id="263" r:id="rId25"/>
    <p:sldId id="264" r:id="rId26"/>
    <p:sldId id="265" r:id="rId27"/>
    <p:sldId id="266" r:id="rId28"/>
    <p:sldId id="267" r:id="rId29"/>
    <p:sldId id="268" r:id="rId30"/>
    <p:sldId id="269" r:id="rId31"/>
    <p:sldId id="270" r:id="rId32"/>
    <p:sldId id="271" r:id="rId33"/>
    <p:sldId id="272" r:id="rId34"/>
    <p:sldId id="273" r:id="rId35"/>
    <p:sldId id="274" r:id="rId36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Kollektif" charset="1" panose="020B0604020101010102"/>
      <p:regular r:id="rId10"/>
    </p:embeddedFont>
    <p:embeddedFont>
      <p:font typeface="Kollektif Bold" charset="1" panose="020B0604020101010102"/>
      <p:regular r:id="rId11"/>
    </p:embeddedFont>
    <p:embeddedFont>
      <p:font typeface="Kollektif Italics" charset="1" panose="020B0604020101010102"/>
      <p:regular r:id="rId12"/>
    </p:embeddedFont>
    <p:embeddedFont>
      <p:font typeface="Kollektif Bold Italics" charset="1" panose="020B0604020101010102"/>
      <p:regular r:id="rId13"/>
    </p:embeddedFont>
    <p:embeddedFont>
      <p:font typeface="DM Sans" charset="1" panose="00000000000000000000"/>
      <p:regular r:id="rId14"/>
    </p:embeddedFont>
    <p:embeddedFont>
      <p:font typeface="DM Sans Bold" charset="1" panose="00000000000000000000"/>
      <p:regular r:id="rId15"/>
    </p:embeddedFont>
    <p:embeddedFont>
      <p:font typeface="DM Sans Italics" charset="1" panose="00000000000000000000"/>
      <p:regular r:id="rId16"/>
    </p:embeddedFont>
    <p:embeddedFont>
      <p:font typeface="DM Sans Bold Italics" charset="1" panose="0000000000000000000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slides/slide1.xml" Type="http://schemas.openxmlformats.org/officeDocument/2006/relationships/slide"/><Relationship Id="rId19" Target="slides/slide2.xml" Type="http://schemas.openxmlformats.org/officeDocument/2006/relationships/slide"/><Relationship Id="rId2" Target="presProps.xml" Type="http://schemas.openxmlformats.org/officeDocument/2006/relationships/presProps"/><Relationship Id="rId20" Target="slides/slide3.xml" Type="http://schemas.openxmlformats.org/officeDocument/2006/relationships/slide"/><Relationship Id="rId21" Target="slides/slide4.xml" Type="http://schemas.openxmlformats.org/officeDocument/2006/relationships/slide"/><Relationship Id="rId22" Target="slides/slide5.xml" Type="http://schemas.openxmlformats.org/officeDocument/2006/relationships/slide"/><Relationship Id="rId23" Target="slides/slide6.xml" Type="http://schemas.openxmlformats.org/officeDocument/2006/relationships/slide"/><Relationship Id="rId24" Target="slides/slide7.xml" Type="http://schemas.openxmlformats.org/officeDocument/2006/relationships/slide"/><Relationship Id="rId25" Target="slides/slide8.xml" Type="http://schemas.openxmlformats.org/officeDocument/2006/relationships/slide"/><Relationship Id="rId26" Target="slides/slide9.xml" Type="http://schemas.openxmlformats.org/officeDocument/2006/relationships/slide"/><Relationship Id="rId27" Target="slides/slide10.xml" Type="http://schemas.openxmlformats.org/officeDocument/2006/relationships/slide"/><Relationship Id="rId28" Target="slides/slide11.xml" Type="http://schemas.openxmlformats.org/officeDocument/2006/relationships/slide"/><Relationship Id="rId29" Target="slides/slide12.xml" Type="http://schemas.openxmlformats.org/officeDocument/2006/relationships/slide"/><Relationship Id="rId3" Target="viewProps.xml" Type="http://schemas.openxmlformats.org/officeDocument/2006/relationships/viewProps"/><Relationship Id="rId30" Target="slides/slide13.xml" Type="http://schemas.openxmlformats.org/officeDocument/2006/relationships/slide"/><Relationship Id="rId31" Target="slides/slide14.xml" Type="http://schemas.openxmlformats.org/officeDocument/2006/relationships/slide"/><Relationship Id="rId32" Target="slides/slide15.xml" Type="http://schemas.openxmlformats.org/officeDocument/2006/relationships/slide"/><Relationship Id="rId33" Target="slides/slide16.xml" Type="http://schemas.openxmlformats.org/officeDocument/2006/relationships/slide"/><Relationship Id="rId34" Target="slides/slide17.xml" Type="http://schemas.openxmlformats.org/officeDocument/2006/relationships/slide"/><Relationship Id="rId35" Target="slides/slide18.xml" Type="http://schemas.openxmlformats.org/officeDocument/2006/relationships/slide"/><Relationship Id="rId36" Target="slides/slide19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.png" Type="http://schemas.openxmlformats.org/officeDocument/2006/relationships/image"/><Relationship Id="rId7" Target="../media/image2.svg" Type="http://schemas.openxmlformats.org/officeDocument/2006/relationships/image"/><Relationship Id="rId8" Target="../media/image15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.svg" Type="http://schemas.openxmlformats.org/officeDocument/2006/relationships/image"/><Relationship Id="rId2" Target="https://docs.google.com/document/d/115C2uBbvHiNjS9MFfLg-Ne2T_pIRBFQO8kIeFVMQBk0/edit?usp=sharing" TargetMode="External" Type="http://schemas.openxmlformats.org/officeDocument/2006/relationships/hyperlink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Relationship Id="rId7" Target="../media/image5.png" Type="http://schemas.openxmlformats.org/officeDocument/2006/relationships/image"/><Relationship Id="rId8" Target="../media/image6.svg" Type="http://schemas.openxmlformats.org/officeDocument/2006/relationships/image"/><Relationship Id="rId9" Target="../media/image7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jpeg" Type="http://schemas.openxmlformats.org/officeDocument/2006/relationships/image"/><Relationship Id="rId3" Target="../media/VAGEecVddt4.mp4" Type="http://schemas.openxmlformats.org/officeDocument/2006/relationships/video"/><Relationship Id="rId4" Target="../media/VAGEecVddt4.mp4" Type="http://schemas.microsoft.com/office/2007/relationships/media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https://atikdagu.github.io/todoweb/" TargetMode="External" Type="http://schemas.openxmlformats.org/officeDocument/2006/relationships/hyperlink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.svg" Type="http://schemas.openxmlformats.org/officeDocument/2006/relationships/image"/><Relationship Id="rId2" Target="https://drive.google.com/file/d/1kopI-A_ozxgo-tuLQ-VXy1tjfNPLtZik/view?usp=sharing" TargetMode="External" Type="http://schemas.openxmlformats.org/officeDocument/2006/relationships/hyperlink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Relationship Id="rId7" Target="../media/image5.png" Type="http://schemas.openxmlformats.org/officeDocument/2006/relationships/image"/><Relationship Id="rId8" Target="../media/image6.svg" Type="http://schemas.openxmlformats.org/officeDocument/2006/relationships/image"/><Relationship Id="rId9" Target="../media/image7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1.png" Type="http://schemas.openxmlformats.org/officeDocument/2006/relationships/image"/><Relationship Id="rId7" Target="../media/image2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2.jpeg" Type="http://schemas.openxmlformats.org/officeDocument/2006/relationships/image"/><Relationship Id="rId11" Target="../media/VAGEeWva0bU.mp4" Type="http://schemas.openxmlformats.org/officeDocument/2006/relationships/video"/><Relationship Id="rId12" Target="../media/VAGEeWva0bU.mp4" Type="http://schemas.microsoft.com/office/2007/relationships/media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.jpeg" Type="http://schemas.openxmlformats.org/officeDocument/2006/relationships/image"/><Relationship Id="rId11" Target="../media/VAGEeanC9mo.mp4" Type="http://schemas.openxmlformats.org/officeDocument/2006/relationships/video"/><Relationship Id="rId12" Target="../media/VAGEeanC9mo.mp4" Type="http://schemas.microsoft.com/office/2007/relationships/media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2700000">
            <a:off x="11386843" y="7201845"/>
            <a:ext cx="7415398" cy="3565095"/>
            <a:chOff x="0" y="0"/>
            <a:chExt cx="660400" cy="3175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60400" cy="317500"/>
            </a:xfrm>
            <a:custGeom>
              <a:avLst/>
              <a:gdLst/>
              <a:ahLst/>
              <a:cxnLst/>
              <a:rect r="r" b="b" t="t" l="l"/>
              <a:pathLst>
                <a:path h="317500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8CA9AD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146050"/>
              <a:ext cx="660400" cy="171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3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 flipV="true">
            <a:off x="14131544" y="7969488"/>
            <a:ext cx="5132702" cy="5185216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 flipV="true">
            <a:off x="14444220" y="8329798"/>
            <a:ext cx="5038853" cy="5038853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 flipV="true">
            <a:off x="14802690" y="8681112"/>
            <a:ext cx="4867141" cy="4867141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8" id="8"/>
          <p:cNvSpPr txBox="true"/>
          <p:nvPr/>
        </p:nvSpPr>
        <p:spPr>
          <a:xfrm rot="0">
            <a:off x="2293788" y="2870140"/>
            <a:ext cx="12232893" cy="17306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34"/>
              </a:lnSpc>
            </a:pPr>
            <a:r>
              <a:rPr lang="en-US" sz="6634" u="sng">
                <a:solidFill>
                  <a:srgbClr val="227C9D"/>
                </a:solidFill>
                <a:latin typeface="Kollektif Bold"/>
              </a:rPr>
              <a:t>P-11: REMINDER AND TASK SCHEDULER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-10800000">
            <a:off x="9525" y="6358355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083809" y="6386930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0" y="747073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10800000">
            <a:off x="0" y="8554548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5400000">
            <a:off x="1083809" y="8554548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-10800000">
            <a:off x="1083809" y="9623721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-10800000">
            <a:off x="3321750" y="8583123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3321750" y="7499314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5400000">
            <a:off x="4405559" y="8583123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2237941" y="9666932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3321750" y="9666932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5400000">
            <a:off x="0" y="9638357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-5400000">
            <a:off x="15470622" y="0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-5400000">
            <a:off x="16554431" y="0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8" y="0"/>
                </a:lnTo>
                <a:lnTo>
                  <a:pt x="1083808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true" flipV="true" rot="0">
            <a:off x="17638239" y="0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-5400000">
            <a:off x="14386813" y="10838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-5400000">
            <a:off x="15470622" y="10838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16554431" y="2167618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8" y="0"/>
                </a:lnTo>
                <a:lnTo>
                  <a:pt x="1083808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5400000">
            <a:off x="17638239" y="10838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true" flipV="true" rot="5400000">
            <a:off x="17638239" y="2167618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true" flipV="true" rot="0">
            <a:off x="15470622" y="4433486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true" flipV="true" rot="5400000">
            <a:off x="16554431" y="4433486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1083808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8" y="0"/>
                </a:lnTo>
                <a:lnTo>
                  <a:pt x="1083808" y="1083809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1" id="31"/>
          <p:cNvGrpSpPr/>
          <p:nvPr/>
        </p:nvGrpSpPr>
        <p:grpSpPr>
          <a:xfrm rot="2700000">
            <a:off x="-1376391" y="-3093321"/>
            <a:ext cx="7415398" cy="3565095"/>
            <a:chOff x="0" y="0"/>
            <a:chExt cx="660400" cy="317500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660400" cy="317500"/>
            </a:xfrm>
            <a:custGeom>
              <a:avLst/>
              <a:gdLst/>
              <a:ahLst/>
              <a:cxnLst/>
              <a:rect r="r" b="b" t="t" l="l"/>
              <a:pathLst>
                <a:path h="317500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8CA9AD"/>
              </a:solidFill>
              <a:prstDash val="solid"/>
              <a:miter/>
            </a:ln>
          </p:spPr>
        </p:sp>
        <p:sp>
          <p:nvSpPr>
            <p:cNvPr name="TextBox 33" id="33"/>
            <p:cNvSpPr txBox="true"/>
            <p:nvPr/>
          </p:nvSpPr>
          <p:spPr>
            <a:xfrm>
              <a:off x="0" y="146050"/>
              <a:ext cx="660400" cy="171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3"/>
                </a:lnSpc>
              </a:pPr>
            </a:p>
          </p:txBody>
        </p:sp>
      </p:grpSp>
      <p:sp>
        <p:nvSpPr>
          <p:cNvPr name="AutoShape 34" id="34"/>
          <p:cNvSpPr/>
          <p:nvPr/>
        </p:nvSpPr>
        <p:spPr>
          <a:xfrm>
            <a:off x="-1839005" y="-2273771"/>
            <a:ext cx="5185216" cy="5132702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5" id="35"/>
          <p:cNvSpPr/>
          <p:nvPr/>
        </p:nvSpPr>
        <p:spPr>
          <a:xfrm>
            <a:off x="-2052951" y="-1961095"/>
            <a:ext cx="5038853" cy="5038853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6" id="36"/>
          <p:cNvSpPr/>
          <p:nvPr/>
        </p:nvSpPr>
        <p:spPr>
          <a:xfrm>
            <a:off x="-2232553" y="-1602625"/>
            <a:ext cx="4867141" cy="4867141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7" id="37"/>
          <p:cNvSpPr/>
          <p:nvPr/>
        </p:nvSpPr>
        <p:spPr>
          <a:xfrm>
            <a:off x="-2359208" y="-1216357"/>
            <a:ext cx="4690515" cy="4690515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8" id="38"/>
          <p:cNvSpPr/>
          <p:nvPr/>
        </p:nvSpPr>
        <p:spPr>
          <a:xfrm>
            <a:off x="-2503062" y="-776680"/>
            <a:ext cx="4347674" cy="4347674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9" id="39"/>
          <p:cNvSpPr/>
          <p:nvPr/>
        </p:nvSpPr>
        <p:spPr>
          <a:xfrm>
            <a:off x="-2623881" y="-332957"/>
            <a:ext cx="3963599" cy="3985594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0" id="40"/>
          <p:cNvSpPr/>
          <p:nvPr/>
        </p:nvSpPr>
        <p:spPr>
          <a:xfrm>
            <a:off x="-2598114" y="228677"/>
            <a:ext cx="3377485" cy="3360058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1" id="41"/>
          <p:cNvSpPr/>
          <p:nvPr/>
        </p:nvSpPr>
        <p:spPr>
          <a:xfrm>
            <a:off x="-2509797" y="905760"/>
            <a:ext cx="2628598" cy="2671969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2" id="42"/>
          <p:cNvSpPr txBox="true"/>
          <p:nvPr/>
        </p:nvSpPr>
        <p:spPr>
          <a:xfrm rot="0">
            <a:off x="5238663" y="5013491"/>
            <a:ext cx="7197206" cy="6477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50"/>
              </a:lnSpc>
            </a:pPr>
            <a:r>
              <a:rPr lang="en-US" sz="4500" u="sng">
                <a:solidFill>
                  <a:srgbClr val="004AAD"/>
                </a:solidFill>
                <a:latin typeface="DM Sans Bold"/>
              </a:rPr>
              <a:t>Team: ASAN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5674872" y="6025746"/>
            <a:ext cx="6324787" cy="24327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27111" indent="-313556" lvl="1">
              <a:lnSpc>
                <a:spcPts val="4879"/>
              </a:lnSpc>
              <a:buFont typeface="Arial"/>
              <a:buChar char="•"/>
            </a:pPr>
            <a:r>
              <a:rPr lang="en-US" sz="2904">
                <a:solidFill>
                  <a:srgbClr val="8C52FF"/>
                </a:solidFill>
                <a:latin typeface="DM Sans Bold"/>
              </a:rPr>
              <a:t>NEELABH RANA</a:t>
            </a:r>
            <a:r>
              <a:rPr lang="en-US" sz="2904">
                <a:solidFill>
                  <a:srgbClr val="000000"/>
                </a:solidFill>
                <a:latin typeface="DM Sans Bold"/>
              </a:rPr>
              <a:t>(202301476)</a:t>
            </a:r>
          </a:p>
          <a:p>
            <a:pPr algn="l" marL="627111" indent="-313556" lvl="1">
              <a:lnSpc>
                <a:spcPts val="4879"/>
              </a:lnSpc>
              <a:buFont typeface="Arial"/>
              <a:buChar char="•"/>
            </a:pPr>
            <a:r>
              <a:rPr lang="en-US" sz="2904">
                <a:solidFill>
                  <a:srgbClr val="8C52FF"/>
                </a:solidFill>
                <a:latin typeface="DM Sans Bold"/>
              </a:rPr>
              <a:t>SOHAM MEVADA </a:t>
            </a:r>
            <a:r>
              <a:rPr lang="en-US" sz="2904">
                <a:solidFill>
                  <a:srgbClr val="000000"/>
                </a:solidFill>
                <a:latin typeface="DM Sans Bold"/>
              </a:rPr>
              <a:t>(202301484)</a:t>
            </a:r>
          </a:p>
          <a:p>
            <a:pPr algn="l" marL="627111" indent="-313556" lvl="1">
              <a:lnSpc>
                <a:spcPts val="4879"/>
              </a:lnSpc>
              <a:buFont typeface="Arial"/>
              <a:buChar char="•"/>
            </a:pPr>
            <a:r>
              <a:rPr lang="en-US" sz="2904">
                <a:solidFill>
                  <a:srgbClr val="8C52FF"/>
                </a:solidFill>
                <a:latin typeface="DM Sans Bold"/>
              </a:rPr>
              <a:t>ATIK VOHRA </a:t>
            </a:r>
            <a:r>
              <a:rPr lang="en-US" sz="2904">
                <a:solidFill>
                  <a:srgbClr val="000000"/>
                </a:solidFill>
                <a:latin typeface="DM Sans Bold"/>
              </a:rPr>
              <a:t>(202301447)</a:t>
            </a:r>
          </a:p>
          <a:p>
            <a:pPr algn="l" marL="627111" indent="-313556" lvl="1">
              <a:lnSpc>
                <a:spcPts val="4879"/>
              </a:lnSpc>
              <a:buFont typeface="Arial"/>
              <a:buChar char="•"/>
            </a:pPr>
            <a:r>
              <a:rPr lang="en-US" sz="2904">
                <a:solidFill>
                  <a:srgbClr val="8C52FF"/>
                </a:solidFill>
                <a:latin typeface="DM Sans Bold"/>
              </a:rPr>
              <a:t>AKSHAT BHATT </a:t>
            </a:r>
            <a:r>
              <a:rPr lang="en-US" sz="2904">
                <a:solidFill>
                  <a:srgbClr val="000000"/>
                </a:solidFill>
                <a:latin typeface="DM Sans Bold"/>
              </a:rPr>
              <a:t>(202301460)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204191" y="-551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204191" y="1028700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true" rot="5400000">
            <a:off x="17204191" y="21125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120382" y="-551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10800000">
            <a:off x="16120382" y="21125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true" rot="-10800000">
            <a:off x="15036573" y="21125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10800000">
            <a:off x="9525" y="7044155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83809" y="7072730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0" y="815653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10800000">
            <a:off x="0" y="9240348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5400000">
            <a:off x="1083809" y="9240348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10800000">
            <a:off x="3321750" y="9268923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3321750" y="8185114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5400000">
            <a:off x="4405559" y="9268923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2700000">
            <a:off x="14381224" y="7574679"/>
            <a:ext cx="7415398" cy="3565095"/>
            <a:chOff x="0" y="0"/>
            <a:chExt cx="660400" cy="3175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660400" cy="317500"/>
            </a:xfrm>
            <a:custGeom>
              <a:avLst/>
              <a:gdLst/>
              <a:ahLst/>
              <a:cxnLst/>
              <a:rect r="r" b="b" t="t" l="l"/>
              <a:pathLst>
                <a:path h="317500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8CA9AD"/>
              </a:solidFill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146050"/>
              <a:ext cx="660400" cy="171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3"/>
                </a:lnSpc>
              </a:pPr>
            </a:p>
          </p:txBody>
        </p:sp>
      </p:grpSp>
      <p:sp>
        <p:nvSpPr>
          <p:cNvPr name="AutoShape 19" id="19"/>
          <p:cNvSpPr/>
          <p:nvPr/>
        </p:nvSpPr>
        <p:spPr>
          <a:xfrm>
            <a:off x="13918610" y="8394229"/>
            <a:ext cx="5185216" cy="5132702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0" id="20"/>
          <p:cNvSpPr/>
          <p:nvPr/>
        </p:nvSpPr>
        <p:spPr>
          <a:xfrm>
            <a:off x="13704664" y="8706905"/>
            <a:ext cx="5038853" cy="5038853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1" id="21"/>
          <p:cNvSpPr/>
          <p:nvPr/>
        </p:nvSpPr>
        <p:spPr>
          <a:xfrm>
            <a:off x="13525062" y="9065375"/>
            <a:ext cx="4867141" cy="4867141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2" id="22"/>
          <p:cNvSpPr/>
          <p:nvPr/>
        </p:nvSpPr>
        <p:spPr>
          <a:xfrm>
            <a:off x="13398407" y="9451643"/>
            <a:ext cx="4690515" cy="4690515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3" id="23"/>
          <p:cNvSpPr/>
          <p:nvPr/>
        </p:nvSpPr>
        <p:spPr>
          <a:xfrm>
            <a:off x="13254553" y="9891320"/>
            <a:ext cx="4347674" cy="4347674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4" id="24"/>
          <p:cNvSpPr/>
          <p:nvPr/>
        </p:nvSpPr>
        <p:spPr>
          <a:xfrm>
            <a:off x="-1839005" y="-2273771"/>
            <a:ext cx="5185216" cy="5132702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5" id="25"/>
          <p:cNvSpPr/>
          <p:nvPr/>
        </p:nvSpPr>
        <p:spPr>
          <a:xfrm>
            <a:off x="-2052951" y="-1961095"/>
            <a:ext cx="5038853" cy="5038853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6" id="26"/>
          <p:cNvSpPr/>
          <p:nvPr/>
        </p:nvSpPr>
        <p:spPr>
          <a:xfrm>
            <a:off x="-2232553" y="-1602625"/>
            <a:ext cx="4867141" cy="4867141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7" id="27"/>
          <p:cNvSpPr/>
          <p:nvPr/>
        </p:nvSpPr>
        <p:spPr>
          <a:xfrm>
            <a:off x="-2359208" y="-1216357"/>
            <a:ext cx="4690515" cy="4690515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8" id="28"/>
          <p:cNvSpPr/>
          <p:nvPr/>
        </p:nvSpPr>
        <p:spPr>
          <a:xfrm>
            <a:off x="-2503062" y="-776680"/>
            <a:ext cx="4347674" cy="4347674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9" id="29"/>
          <p:cNvSpPr/>
          <p:nvPr/>
        </p:nvSpPr>
        <p:spPr>
          <a:xfrm>
            <a:off x="-2623881" y="-332957"/>
            <a:ext cx="3963599" cy="3985594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0" id="30"/>
          <p:cNvSpPr/>
          <p:nvPr/>
        </p:nvSpPr>
        <p:spPr>
          <a:xfrm>
            <a:off x="-2598114" y="228677"/>
            <a:ext cx="3377485" cy="3360058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1" id="31"/>
          <p:cNvSpPr/>
          <p:nvPr/>
        </p:nvSpPr>
        <p:spPr>
          <a:xfrm>
            <a:off x="-2509797" y="905760"/>
            <a:ext cx="2628598" cy="2671969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2" id="32"/>
          <p:cNvSpPr txBox="true"/>
          <p:nvPr/>
        </p:nvSpPr>
        <p:spPr>
          <a:xfrm rot="0">
            <a:off x="3863654" y="4583554"/>
            <a:ext cx="10719600" cy="4886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3600">
                <a:solidFill>
                  <a:srgbClr val="737373"/>
                </a:solidFill>
                <a:latin typeface="DM Sans"/>
              </a:rPr>
              <a:t>Insertion time complexity:- O(1)</a:t>
            </a:r>
          </a:p>
          <a:p>
            <a:pPr algn="ctr">
              <a:lnSpc>
                <a:spcPts val="4320"/>
              </a:lnSpc>
            </a:pPr>
            <a:r>
              <a:rPr lang="en-US" sz="3600">
                <a:solidFill>
                  <a:srgbClr val="737373"/>
                </a:solidFill>
                <a:latin typeface="DM Sans"/>
              </a:rPr>
              <a:t>Insertion space complexity:- O(1)</a:t>
            </a:r>
          </a:p>
          <a:p>
            <a:pPr algn="ctr">
              <a:lnSpc>
                <a:spcPts val="4320"/>
              </a:lnSpc>
            </a:pPr>
            <a:r>
              <a:rPr lang="en-US" sz="3600">
                <a:solidFill>
                  <a:srgbClr val="737373"/>
                </a:solidFill>
                <a:latin typeface="DM Sans"/>
              </a:rPr>
              <a:t>(as the file is created in constant time in the system)</a:t>
            </a:r>
          </a:p>
          <a:p>
            <a:pPr algn="ctr">
              <a:lnSpc>
                <a:spcPts val="4320"/>
              </a:lnSpc>
            </a:pPr>
          </a:p>
          <a:p>
            <a:pPr algn="ctr">
              <a:lnSpc>
                <a:spcPts val="4320"/>
              </a:lnSpc>
            </a:pPr>
          </a:p>
          <a:p>
            <a:pPr algn="ctr">
              <a:lnSpc>
                <a:spcPts val="4320"/>
              </a:lnSpc>
            </a:pPr>
          </a:p>
          <a:p>
            <a:pPr algn="ctr">
              <a:lnSpc>
                <a:spcPts val="4320"/>
              </a:lnSpc>
            </a:pPr>
          </a:p>
          <a:p>
            <a:pPr algn="ctr">
              <a:lnSpc>
                <a:spcPts val="4320"/>
              </a:lnSpc>
            </a:pPr>
            <a:r>
              <a:rPr lang="en-US" sz="3600">
                <a:solidFill>
                  <a:srgbClr val="737373"/>
                </a:solidFill>
                <a:latin typeface="DM Sans"/>
              </a:rPr>
              <a:t>(See image for visualisation)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3066814" y="2820327"/>
            <a:ext cx="11898951" cy="10217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00"/>
              </a:lnSpc>
            </a:pPr>
            <a:r>
              <a:rPr lang="en-US" sz="7600" u="sng">
                <a:solidFill>
                  <a:srgbClr val="227C9D"/>
                </a:solidFill>
                <a:latin typeface="Kollektif Bold"/>
              </a:rPr>
              <a:t>ALTERNATE ALGORITHM</a:t>
            </a:r>
          </a:p>
        </p:txBody>
      </p:sp>
    </p:spTree>
  </p:cSld>
  <p:clrMapOvr>
    <a:masterClrMapping/>
  </p:clrMapOvr>
  <p:transition spd="slow">
    <p:push dir="l"/>
  </p:transition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204191" y="-551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204191" y="1028700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true" rot="5400000">
            <a:off x="17204191" y="21125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120382" y="-551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10800000">
            <a:off x="16120382" y="21125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true" rot="-10800000">
            <a:off x="15036573" y="21125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10800000">
            <a:off x="9525" y="7044155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83809" y="7072730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0" y="815653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10800000">
            <a:off x="0" y="9240348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5400000">
            <a:off x="1083809" y="9240348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10800000">
            <a:off x="3321750" y="9268923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3321750" y="8185114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5400000">
            <a:off x="4405559" y="9268923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2700000">
            <a:off x="14381224" y="7574679"/>
            <a:ext cx="7415398" cy="3565095"/>
            <a:chOff x="0" y="0"/>
            <a:chExt cx="660400" cy="3175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660400" cy="317500"/>
            </a:xfrm>
            <a:custGeom>
              <a:avLst/>
              <a:gdLst/>
              <a:ahLst/>
              <a:cxnLst/>
              <a:rect r="r" b="b" t="t" l="l"/>
              <a:pathLst>
                <a:path h="317500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8CA9AD"/>
              </a:solidFill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146050"/>
              <a:ext cx="660400" cy="171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3"/>
                </a:lnSpc>
              </a:pPr>
            </a:p>
          </p:txBody>
        </p:sp>
      </p:grpSp>
      <p:sp>
        <p:nvSpPr>
          <p:cNvPr name="AutoShape 19" id="19"/>
          <p:cNvSpPr/>
          <p:nvPr/>
        </p:nvSpPr>
        <p:spPr>
          <a:xfrm>
            <a:off x="13918610" y="8394229"/>
            <a:ext cx="5185216" cy="5132702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0" id="20"/>
          <p:cNvSpPr/>
          <p:nvPr/>
        </p:nvSpPr>
        <p:spPr>
          <a:xfrm>
            <a:off x="13704664" y="8706905"/>
            <a:ext cx="5038853" cy="5038853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1" id="21"/>
          <p:cNvSpPr/>
          <p:nvPr/>
        </p:nvSpPr>
        <p:spPr>
          <a:xfrm>
            <a:off x="13525062" y="9065375"/>
            <a:ext cx="4867141" cy="4867141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2" id="22"/>
          <p:cNvSpPr/>
          <p:nvPr/>
        </p:nvSpPr>
        <p:spPr>
          <a:xfrm>
            <a:off x="13398407" y="9451643"/>
            <a:ext cx="4690515" cy="4690515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3" id="23"/>
          <p:cNvSpPr/>
          <p:nvPr/>
        </p:nvSpPr>
        <p:spPr>
          <a:xfrm>
            <a:off x="13254553" y="9891320"/>
            <a:ext cx="4347674" cy="4347674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4" id="24"/>
          <p:cNvSpPr/>
          <p:nvPr/>
        </p:nvSpPr>
        <p:spPr>
          <a:xfrm>
            <a:off x="-1839005" y="-2273771"/>
            <a:ext cx="5185216" cy="5132702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5" id="25"/>
          <p:cNvSpPr/>
          <p:nvPr/>
        </p:nvSpPr>
        <p:spPr>
          <a:xfrm>
            <a:off x="-2052951" y="-1961095"/>
            <a:ext cx="5038853" cy="5038853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6" id="26"/>
          <p:cNvSpPr/>
          <p:nvPr/>
        </p:nvSpPr>
        <p:spPr>
          <a:xfrm>
            <a:off x="-2232553" y="-1602625"/>
            <a:ext cx="4867141" cy="4867141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7" id="27"/>
          <p:cNvSpPr/>
          <p:nvPr/>
        </p:nvSpPr>
        <p:spPr>
          <a:xfrm>
            <a:off x="-2359208" y="-1216357"/>
            <a:ext cx="4690515" cy="4690515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8" id="28"/>
          <p:cNvSpPr/>
          <p:nvPr/>
        </p:nvSpPr>
        <p:spPr>
          <a:xfrm>
            <a:off x="-2503062" y="-776680"/>
            <a:ext cx="4347674" cy="4347674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9" id="29"/>
          <p:cNvSpPr/>
          <p:nvPr/>
        </p:nvSpPr>
        <p:spPr>
          <a:xfrm>
            <a:off x="-2623881" y="-332957"/>
            <a:ext cx="3963599" cy="3985594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0" id="30"/>
          <p:cNvSpPr/>
          <p:nvPr/>
        </p:nvSpPr>
        <p:spPr>
          <a:xfrm>
            <a:off x="-2598114" y="228677"/>
            <a:ext cx="3377485" cy="3360058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1" id="31"/>
          <p:cNvSpPr/>
          <p:nvPr/>
        </p:nvSpPr>
        <p:spPr>
          <a:xfrm>
            <a:off x="-2509797" y="905760"/>
            <a:ext cx="2628598" cy="2671969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2" id="32"/>
          <p:cNvSpPr/>
          <p:nvPr/>
        </p:nvSpPr>
        <p:spPr>
          <a:xfrm flipH="false" flipV="false" rot="0">
            <a:off x="1971172" y="228677"/>
            <a:ext cx="14032754" cy="10124055"/>
          </a:xfrm>
          <a:custGeom>
            <a:avLst/>
            <a:gdLst/>
            <a:ahLst/>
            <a:cxnLst/>
            <a:rect r="r" b="b" t="t" l="l"/>
            <a:pathLst>
              <a:path h="10124055" w="14032754">
                <a:moveTo>
                  <a:pt x="0" y="0"/>
                </a:moveTo>
                <a:lnTo>
                  <a:pt x="14032754" y="0"/>
                </a:lnTo>
                <a:lnTo>
                  <a:pt x="14032754" y="10124055"/>
                </a:lnTo>
                <a:lnTo>
                  <a:pt x="0" y="1012405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2358" t="-3277" r="-2053" b="-2783"/>
            </a:stretch>
          </a:blipFill>
        </p:spPr>
      </p:sp>
      <p:sp>
        <p:nvSpPr>
          <p:cNvPr name="TextBox 33" id="33"/>
          <p:cNvSpPr txBox="true"/>
          <p:nvPr/>
        </p:nvSpPr>
        <p:spPr>
          <a:xfrm rot="0">
            <a:off x="11377212" y="4995996"/>
            <a:ext cx="4201266" cy="8633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42"/>
              </a:lnSpc>
              <a:spcBef>
                <a:spcPct val="0"/>
              </a:spcBef>
            </a:pPr>
            <a:r>
              <a:rPr lang="en-US" sz="3011">
                <a:solidFill>
                  <a:srgbClr val="000000"/>
                </a:solidFill>
                <a:latin typeface="DM Sans"/>
              </a:rPr>
              <a:t>INSERTION OF TASK 3 IN THE HASH TABLE</a:t>
            </a:r>
          </a:p>
        </p:txBody>
      </p:sp>
    </p:spTree>
  </p:cSld>
  <p:clrMapOvr>
    <a:masterClrMapping/>
  </p:clrMapOvr>
  <p:transition spd="slow">
    <p:cover dir="l"/>
  </p:transition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204191" y="-551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204191" y="1028700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true" rot="5400000">
            <a:off x="17204191" y="21125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120382" y="-551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10800000">
            <a:off x="16120382" y="21125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true" rot="-10800000">
            <a:off x="15036573" y="21125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10800000">
            <a:off x="9525" y="7044155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83809" y="7072730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0" y="815653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10800000">
            <a:off x="0" y="9240348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5400000">
            <a:off x="1083809" y="9240348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10800000">
            <a:off x="3321750" y="9268923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3321750" y="8185114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5400000">
            <a:off x="4405559" y="9268923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2700000">
            <a:off x="14381224" y="7574679"/>
            <a:ext cx="7415398" cy="3565095"/>
            <a:chOff x="0" y="0"/>
            <a:chExt cx="660400" cy="3175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660400" cy="317500"/>
            </a:xfrm>
            <a:custGeom>
              <a:avLst/>
              <a:gdLst/>
              <a:ahLst/>
              <a:cxnLst/>
              <a:rect r="r" b="b" t="t" l="l"/>
              <a:pathLst>
                <a:path h="317500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8CA9AD"/>
              </a:solidFill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146050"/>
              <a:ext cx="660400" cy="171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3"/>
                </a:lnSpc>
              </a:pPr>
            </a:p>
          </p:txBody>
        </p:sp>
      </p:grpSp>
      <p:sp>
        <p:nvSpPr>
          <p:cNvPr name="AutoShape 19" id="19"/>
          <p:cNvSpPr/>
          <p:nvPr/>
        </p:nvSpPr>
        <p:spPr>
          <a:xfrm>
            <a:off x="13918610" y="8394229"/>
            <a:ext cx="5185216" cy="5132702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0" id="20"/>
          <p:cNvSpPr/>
          <p:nvPr/>
        </p:nvSpPr>
        <p:spPr>
          <a:xfrm>
            <a:off x="13704664" y="8706905"/>
            <a:ext cx="5038853" cy="5038853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1" id="21"/>
          <p:cNvSpPr/>
          <p:nvPr/>
        </p:nvSpPr>
        <p:spPr>
          <a:xfrm>
            <a:off x="13525062" y="9065375"/>
            <a:ext cx="4867141" cy="4867141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2" id="22"/>
          <p:cNvSpPr/>
          <p:nvPr/>
        </p:nvSpPr>
        <p:spPr>
          <a:xfrm>
            <a:off x="13398407" y="9451643"/>
            <a:ext cx="4690515" cy="4690515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3" id="23"/>
          <p:cNvSpPr/>
          <p:nvPr/>
        </p:nvSpPr>
        <p:spPr>
          <a:xfrm>
            <a:off x="13254553" y="9891320"/>
            <a:ext cx="4347674" cy="4347674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4" id="24"/>
          <p:cNvSpPr/>
          <p:nvPr/>
        </p:nvSpPr>
        <p:spPr>
          <a:xfrm>
            <a:off x="-1839005" y="-2273771"/>
            <a:ext cx="5185216" cy="5132702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5" id="25"/>
          <p:cNvSpPr/>
          <p:nvPr/>
        </p:nvSpPr>
        <p:spPr>
          <a:xfrm>
            <a:off x="-2052951" y="-1961095"/>
            <a:ext cx="5038853" cy="5038853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6" id="26"/>
          <p:cNvSpPr/>
          <p:nvPr/>
        </p:nvSpPr>
        <p:spPr>
          <a:xfrm>
            <a:off x="-2232553" y="-1602625"/>
            <a:ext cx="4867141" cy="4867141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7" id="27"/>
          <p:cNvSpPr/>
          <p:nvPr/>
        </p:nvSpPr>
        <p:spPr>
          <a:xfrm>
            <a:off x="-2359208" y="-1216357"/>
            <a:ext cx="4690515" cy="4690515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8" id="28"/>
          <p:cNvSpPr/>
          <p:nvPr/>
        </p:nvSpPr>
        <p:spPr>
          <a:xfrm>
            <a:off x="-2503062" y="-776680"/>
            <a:ext cx="4347674" cy="4347674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9" id="29"/>
          <p:cNvSpPr/>
          <p:nvPr/>
        </p:nvSpPr>
        <p:spPr>
          <a:xfrm>
            <a:off x="-2623881" y="-332957"/>
            <a:ext cx="3963599" cy="3985594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0" id="30"/>
          <p:cNvSpPr/>
          <p:nvPr/>
        </p:nvSpPr>
        <p:spPr>
          <a:xfrm>
            <a:off x="-2598114" y="228677"/>
            <a:ext cx="3377485" cy="3360058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1" id="31"/>
          <p:cNvSpPr/>
          <p:nvPr/>
        </p:nvSpPr>
        <p:spPr>
          <a:xfrm>
            <a:off x="-2509797" y="905760"/>
            <a:ext cx="2628598" cy="2671969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2" id="32"/>
          <p:cNvSpPr txBox="true"/>
          <p:nvPr/>
        </p:nvSpPr>
        <p:spPr>
          <a:xfrm rot="0">
            <a:off x="3863654" y="4871434"/>
            <a:ext cx="10719600" cy="434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3600">
                <a:solidFill>
                  <a:srgbClr val="545454"/>
                </a:solidFill>
                <a:latin typeface="DM Sans"/>
              </a:rPr>
              <a:t>Deletion time complexity:- O(1)</a:t>
            </a:r>
          </a:p>
          <a:p>
            <a:pPr algn="ctr">
              <a:lnSpc>
                <a:spcPts val="4320"/>
              </a:lnSpc>
            </a:pPr>
            <a:r>
              <a:rPr lang="en-US" sz="3600">
                <a:solidFill>
                  <a:srgbClr val="545454"/>
                </a:solidFill>
                <a:latin typeface="DM Sans"/>
              </a:rPr>
              <a:t>Deletion space complexity:- O(1)</a:t>
            </a:r>
          </a:p>
          <a:p>
            <a:pPr algn="ctr">
              <a:lnSpc>
                <a:spcPts val="4320"/>
              </a:lnSpc>
            </a:pPr>
            <a:r>
              <a:rPr lang="en-US" sz="3600">
                <a:solidFill>
                  <a:srgbClr val="545454"/>
                </a:solidFill>
                <a:latin typeface="DM Sans"/>
              </a:rPr>
              <a:t>(as the file is deletd in constant time in the system)</a:t>
            </a:r>
          </a:p>
          <a:p>
            <a:pPr algn="ctr">
              <a:lnSpc>
                <a:spcPts val="4320"/>
              </a:lnSpc>
            </a:pPr>
          </a:p>
          <a:p>
            <a:pPr algn="ctr">
              <a:lnSpc>
                <a:spcPts val="4320"/>
              </a:lnSpc>
            </a:pPr>
          </a:p>
          <a:p>
            <a:pPr algn="ctr">
              <a:lnSpc>
                <a:spcPts val="4320"/>
              </a:lnSpc>
            </a:pPr>
          </a:p>
          <a:p>
            <a:pPr algn="ctr">
              <a:lnSpc>
                <a:spcPts val="4320"/>
              </a:lnSpc>
            </a:pPr>
            <a:r>
              <a:rPr lang="en-US" sz="3600">
                <a:solidFill>
                  <a:srgbClr val="545454"/>
                </a:solidFill>
                <a:latin typeface="DM Sans"/>
              </a:rPr>
              <a:t>See image for visualisation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3137623" y="3607508"/>
            <a:ext cx="11898951" cy="10217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00"/>
              </a:lnSpc>
            </a:pPr>
            <a:r>
              <a:rPr lang="en-US" sz="7600" u="sng">
                <a:solidFill>
                  <a:srgbClr val="227C9D"/>
                </a:solidFill>
                <a:latin typeface="Kollektif Bold"/>
              </a:rPr>
              <a:t>ALTERNATE ALGORITHM</a:t>
            </a:r>
          </a:p>
        </p:txBody>
      </p:sp>
    </p:spTree>
  </p:cSld>
  <p:clrMapOvr>
    <a:masterClrMapping/>
  </p:clrMapOvr>
  <p:transition spd="slow">
    <p:push dir="l"/>
  </p:transition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15036573" y="1028700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-10800000">
            <a:off x="15036573" y="21125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0800000">
            <a:off x="3321750" y="9268923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321750" y="8185114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5400000">
            <a:off x="4405559" y="9268923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7" id="7"/>
          <p:cNvSpPr/>
          <p:nvPr/>
        </p:nvSpPr>
        <p:spPr>
          <a:xfrm>
            <a:off x="13704664" y="8706905"/>
            <a:ext cx="5038853" cy="5038853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>
            <a:off x="13525062" y="9065375"/>
            <a:ext cx="4867141" cy="4867141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>
            <a:off x="13398407" y="9451643"/>
            <a:ext cx="4690515" cy="4690515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0" id="10"/>
          <p:cNvSpPr/>
          <p:nvPr/>
        </p:nvSpPr>
        <p:spPr>
          <a:xfrm>
            <a:off x="13254553" y="9891320"/>
            <a:ext cx="4347674" cy="4347674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1" id="11"/>
          <p:cNvSpPr/>
          <p:nvPr/>
        </p:nvSpPr>
        <p:spPr>
          <a:xfrm>
            <a:off x="-2509797" y="905760"/>
            <a:ext cx="2628598" cy="2671969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2167618" y="-108094"/>
            <a:ext cx="13952764" cy="10503188"/>
          </a:xfrm>
          <a:custGeom>
            <a:avLst/>
            <a:gdLst/>
            <a:ahLst/>
            <a:cxnLst/>
            <a:rect r="r" b="b" t="t" l="l"/>
            <a:pathLst>
              <a:path h="10503188" w="13952764">
                <a:moveTo>
                  <a:pt x="0" y="0"/>
                </a:moveTo>
                <a:lnTo>
                  <a:pt x="13952764" y="0"/>
                </a:lnTo>
                <a:lnTo>
                  <a:pt x="13952764" y="10503188"/>
                </a:lnTo>
                <a:lnTo>
                  <a:pt x="0" y="1050318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0544018" y="3675272"/>
            <a:ext cx="5421071" cy="14682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33"/>
              </a:lnSpc>
              <a:spcBef>
                <a:spcPct val="0"/>
              </a:spcBef>
            </a:pPr>
            <a:r>
              <a:rPr lang="en-US" sz="3453">
                <a:solidFill>
                  <a:srgbClr val="5B6066"/>
                </a:solidFill>
                <a:latin typeface="DM Sans"/>
              </a:rPr>
              <a:t>The access to the pointer is released from task 3 , thus it is deleted</a:t>
            </a:r>
          </a:p>
        </p:txBody>
      </p:sp>
    </p:spTree>
  </p:cSld>
  <p:clrMapOvr>
    <a:masterClrMapping/>
  </p:clrMapOvr>
  <p:transition spd="slow">
    <p:cover dir="l"/>
  </p:transition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2700000">
            <a:off x="14381224" y="7574679"/>
            <a:ext cx="7415398" cy="3565095"/>
            <a:chOff x="0" y="0"/>
            <a:chExt cx="660400" cy="3175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60400" cy="317500"/>
            </a:xfrm>
            <a:custGeom>
              <a:avLst/>
              <a:gdLst/>
              <a:ahLst/>
              <a:cxnLst/>
              <a:rect r="r" b="b" t="t" l="l"/>
              <a:pathLst>
                <a:path h="317500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8CA9AD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146050"/>
              <a:ext cx="660400" cy="171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3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13918610" y="8394229"/>
            <a:ext cx="5185216" cy="5132702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>
            <a:off x="13704664" y="8706905"/>
            <a:ext cx="5038853" cy="5038853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>
            <a:off x="13525062" y="9065375"/>
            <a:ext cx="4867141" cy="4867141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>
            <a:off x="13398407" y="9451643"/>
            <a:ext cx="4690515" cy="4690515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>
            <a:off x="13254553" y="9891320"/>
            <a:ext cx="4347674" cy="4347674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0" id="10"/>
          <p:cNvSpPr txBox="true"/>
          <p:nvPr/>
        </p:nvSpPr>
        <p:spPr>
          <a:xfrm rot="0">
            <a:off x="2331308" y="1528606"/>
            <a:ext cx="12866041" cy="13303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999"/>
              </a:lnSpc>
            </a:pPr>
            <a:r>
              <a:rPr lang="en-US" sz="9999">
                <a:solidFill>
                  <a:srgbClr val="227C9D"/>
                </a:solidFill>
                <a:latin typeface="Kollektif Bold"/>
              </a:rPr>
              <a:t>SUMMARY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094941" y="5608386"/>
            <a:ext cx="10719600" cy="4000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59"/>
              </a:lnSpc>
            </a:pPr>
            <a:r>
              <a:rPr lang="en-US" sz="3799">
                <a:solidFill>
                  <a:srgbClr val="737373"/>
                </a:solidFill>
                <a:latin typeface="DM Sans"/>
              </a:rPr>
              <a:t>This were the main algorithm of oursolution and for further detailed information of each function, please refer to the Document attached below.</a:t>
            </a:r>
          </a:p>
          <a:p>
            <a:pPr algn="ctr">
              <a:lnSpc>
                <a:spcPts val="4559"/>
              </a:lnSpc>
            </a:pPr>
          </a:p>
          <a:p>
            <a:pPr algn="ctr">
              <a:lnSpc>
                <a:spcPts val="4559"/>
              </a:lnSpc>
            </a:pPr>
          </a:p>
          <a:p>
            <a:pPr algn="ctr">
              <a:lnSpc>
                <a:spcPts val="4559"/>
              </a:lnSpc>
            </a:pPr>
            <a:r>
              <a:rPr lang="en-US" sz="3799">
                <a:solidFill>
                  <a:srgbClr val="737373"/>
                </a:solidFill>
                <a:latin typeface="DM Sans"/>
              </a:rPr>
              <a:t>Link: </a:t>
            </a:r>
            <a:r>
              <a:rPr lang="en-US" sz="3799" u="sng">
                <a:solidFill>
                  <a:srgbClr val="737373"/>
                </a:solidFill>
                <a:latin typeface="DM Sans"/>
                <a:hlinkClick r:id="rId2" tooltip="https://docs.google.com/document/d/115C2uBbvHiNjS9MFfLg-Ne2T_pIRBFQO8kIeFVMQBk0/edit?usp=sharing"/>
              </a:rPr>
              <a:t>Document</a:t>
            </a:r>
          </a:p>
        </p:txBody>
      </p:sp>
      <p:grpSp>
        <p:nvGrpSpPr>
          <p:cNvPr name="Group 12" id="12"/>
          <p:cNvGrpSpPr/>
          <p:nvPr/>
        </p:nvGrpSpPr>
        <p:grpSpPr>
          <a:xfrm rot="2700000">
            <a:off x="-1376391" y="-3093321"/>
            <a:ext cx="7415398" cy="3565095"/>
            <a:chOff x="0" y="0"/>
            <a:chExt cx="660400" cy="3175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60400" cy="317500"/>
            </a:xfrm>
            <a:custGeom>
              <a:avLst/>
              <a:gdLst/>
              <a:ahLst/>
              <a:cxnLst/>
              <a:rect r="r" b="b" t="t" l="l"/>
              <a:pathLst>
                <a:path h="317500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8CA9AD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146050"/>
              <a:ext cx="660400" cy="171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3"/>
                </a:lnSpc>
              </a:pPr>
            </a:p>
          </p:txBody>
        </p:sp>
      </p:grpSp>
      <p:sp>
        <p:nvSpPr>
          <p:cNvPr name="AutoShape 15" id="15"/>
          <p:cNvSpPr/>
          <p:nvPr/>
        </p:nvSpPr>
        <p:spPr>
          <a:xfrm>
            <a:off x="-1839005" y="-2273771"/>
            <a:ext cx="5185216" cy="5132702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6" id="16"/>
          <p:cNvSpPr/>
          <p:nvPr/>
        </p:nvSpPr>
        <p:spPr>
          <a:xfrm>
            <a:off x="-2052951" y="-1961095"/>
            <a:ext cx="5038853" cy="5038853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7" id="17"/>
          <p:cNvSpPr/>
          <p:nvPr/>
        </p:nvSpPr>
        <p:spPr>
          <a:xfrm>
            <a:off x="-2232553" y="-1602625"/>
            <a:ext cx="4867141" cy="4867141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8" id="18"/>
          <p:cNvSpPr/>
          <p:nvPr/>
        </p:nvSpPr>
        <p:spPr>
          <a:xfrm>
            <a:off x="-2359208" y="-1216357"/>
            <a:ext cx="4690515" cy="4690515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9" id="19"/>
          <p:cNvSpPr/>
          <p:nvPr/>
        </p:nvSpPr>
        <p:spPr>
          <a:xfrm>
            <a:off x="-2503062" y="-776680"/>
            <a:ext cx="4347674" cy="4347674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0" id="20"/>
          <p:cNvSpPr/>
          <p:nvPr/>
        </p:nvSpPr>
        <p:spPr>
          <a:xfrm>
            <a:off x="-2623881" y="-332957"/>
            <a:ext cx="3963599" cy="3985594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1" id="21"/>
          <p:cNvSpPr/>
          <p:nvPr/>
        </p:nvSpPr>
        <p:spPr>
          <a:xfrm>
            <a:off x="-2598114" y="228677"/>
            <a:ext cx="3377485" cy="3360058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2" id="22"/>
          <p:cNvSpPr/>
          <p:nvPr/>
        </p:nvSpPr>
        <p:spPr>
          <a:xfrm>
            <a:off x="-2509797" y="905760"/>
            <a:ext cx="2628598" cy="2671969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23" id="23"/>
          <p:cNvSpPr/>
          <p:nvPr/>
        </p:nvSpPr>
        <p:spPr>
          <a:xfrm flipH="false" flipV="false" rot="0">
            <a:off x="17204191" y="-551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17204191" y="1028700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true" flipV="true" rot="5400000">
            <a:off x="17204191" y="21125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16120382" y="-551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5400000">
            <a:off x="15036573" y="1028700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-10800000">
            <a:off x="16120382" y="21125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true" flipV="true" rot="-10800000">
            <a:off x="15036573" y="21125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true" flipV="true" rot="5400000">
            <a:off x="12770705" y="-551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true" flipV="true" rot="-10800000">
            <a:off x="12770705" y="1028700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false" rot="-10800000">
            <a:off x="9525" y="7044155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0">
            <a:off x="1083809" y="7072730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4" id="34"/>
          <p:cNvSpPr/>
          <p:nvPr/>
        </p:nvSpPr>
        <p:spPr>
          <a:xfrm flipH="false" flipV="false" rot="0">
            <a:off x="0" y="815653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5" id="35"/>
          <p:cNvSpPr/>
          <p:nvPr/>
        </p:nvSpPr>
        <p:spPr>
          <a:xfrm flipH="false" flipV="false" rot="-10800000">
            <a:off x="0" y="9240348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6" id="36"/>
          <p:cNvSpPr/>
          <p:nvPr/>
        </p:nvSpPr>
        <p:spPr>
          <a:xfrm flipH="false" flipV="false" rot="-5400000">
            <a:off x="1083809" y="9240348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7" id="37"/>
          <p:cNvSpPr/>
          <p:nvPr/>
        </p:nvSpPr>
        <p:spPr>
          <a:xfrm flipH="false" flipV="false" rot="-10800000">
            <a:off x="3321750" y="9268923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8" id="38"/>
          <p:cNvSpPr/>
          <p:nvPr/>
        </p:nvSpPr>
        <p:spPr>
          <a:xfrm flipH="false" flipV="false" rot="0">
            <a:off x="3321750" y="8185114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9" id="39"/>
          <p:cNvSpPr/>
          <p:nvPr/>
        </p:nvSpPr>
        <p:spPr>
          <a:xfrm flipH="false" flipV="false" rot="5400000">
            <a:off x="4405559" y="9268923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0" id="40"/>
          <p:cNvSpPr txBox="true"/>
          <p:nvPr/>
        </p:nvSpPr>
        <p:spPr>
          <a:xfrm rot="0">
            <a:off x="1083809" y="3834830"/>
            <a:ext cx="16001581" cy="14687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85"/>
              </a:lnSpc>
            </a:pPr>
            <a:r>
              <a:rPr lang="en-US" sz="3500">
                <a:solidFill>
                  <a:srgbClr val="737373"/>
                </a:solidFill>
                <a:latin typeface="DM Sans"/>
              </a:rPr>
              <a:t>The insertion and deletion functions are used heavily in the defination of other functions which contriute a major chunk in the </a:t>
            </a:r>
          </a:p>
          <a:p>
            <a:pPr algn="ctr">
              <a:lnSpc>
                <a:spcPts val="3885"/>
              </a:lnSpc>
              <a:spcBef>
                <a:spcPct val="0"/>
              </a:spcBef>
            </a:pPr>
            <a:r>
              <a:rPr lang="en-US" sz="3500">
                <a:solidFill>
                  <a:srgbClr val="737373"/>
                </a:solidFill>
                <a:latin typeface="DM Sans"/>
              </a:rPr>
              <a:t>implementation of various functionalities.</a:t>
            </a:r>
          </a:p>
        </p:txBody>
      </p:sp>
    </p:spTree>
  </p:cSld>
  <p:clrMapOvr>
    <a:masterClrMapping/>
  </p:clrMapOvr>
  <p:transition spd="slow">
    <p:push dir="l"/>
  </p:transition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291667" y="525116"/>
            <a:ext cx="15967633" cy="7399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44"/>
              </a:lnSpc>
            </a:pPr>
            <a:r>
              <a:rPr lang="en-US" sz="5600" u="sng">
                <a:solidFill>
                  <a:srgbClr val="FE6D73"/>
                </a:solidFill>
                <a:latin typeface="Kollektif Bold"/>
              </a:rPr>
              <a:t>SOME KEY FEATURES WE ADDED: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-10800000">
            <a:off x="-235436" y="5849637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38848" y="5878212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244961" y="6962021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10800000">
            <a:off x="-244961" y="8045830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5400000">
            <a:off x="838848" y="8045830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10800000">
            <a:off x="838848" y="912963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10800000">
            <a:off x="3076789" y="8055355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3076789" y="6971546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5400000">
            <a:off x="4227273" y="9139164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992980" y="9139164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3076789" y="9139164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5400000">
            <a:off x="-244961" y="912963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14423779" y="5849637"/>
            <a:ext cx="8847511" cy="8855676"/>
            <a:chOff x="0" y="0"/>
            <a:chExt cx="11796681" cy="11807568"/>
          </a:xfrm>
        </p:grpSpPr>
        <p:grpSp>
          <p:nvGrpSpPr>
            <p:cNvPr name="Group 16" id="16"/>
            <p:cNvGrpSpPr/>
            <p:nvPr/>
          </p:nvGrpSpPr>
          <p:grpSpPr>
            <a:xfrm rot="2700000">
              <a:off x="1676828" y="2799524"/>
              <a:ext cx="9887197" cy="4753460"/>
              <a:chOff x="0" y="0"/>
              <a:chExt cx="660400" cy="317500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660400" cy="317500"/>
              </a:xfrm>
              <a:custGeom>
                <a:avLst/>
                <a:gdLst/>
                <a:ahLst/>
                <a:cxnLst/>
                <a:rect r="r" b="b" t="t" l="l"/>
                <a:pathLst>
                  <a:path h="317500" w="66040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17500"/>
                    </a:cubicBezTo>
                    <a:lnTo>
                      <a:pt x="660400" y="317500"/>
                    </a:lnTo>
                    <a:lnTo>
                      <a:pt x="0" y="317500"/>
                    </a:lnTo>
                    <a:lnTo>
                      <a:pt x="0" y="317500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sq">
                <a:solidFill>
                  <a:srgbClr val="8CA9AD"/>
                </a:solidFill>
                <a:prstDash val="solid"/>
                <a:miter/>
              </a:ln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0" y="146050"/>
                <a:ext cx="660400" cy="1714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553"/>
                  </a:lnSpc>
                </a:pPr>
              </a:p>
            </p:txBody>
          </p:sp>
        </p:grpSp>
        <p:sp>
          <p:nvSpPr>
            <p:cNvPr name="AutoShape 19" id="19"/>
            <p:cNvSpPr/>
            <p:nvPr/>
          </p:nvSpPr>
          <p:spPr>
            <a:xfrm>
              <a:off x="1060010" y="3892256"/>
              <a:ext cx="6913622" cy="6843603"/>
            </a:xfrm>
            <a:prstGeom prst="line">
              <a:avLst/>
            </a:prstGeom>
            <a:ln cap="flat" w="38100">
              <a:solidFill>
                <a:srgbClr val="8CA9AD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20" id="20"/>
            <p:cNvSpPr/>
            <p:nvPr/>
          </p:nvSpPr>
          <p:spPr>
            <a:xfrm>
              <a:off x="774748" y="4309159"/>
              <a:ext cx="6718471" cy="6718471"/>
            </a:xfrm>
            <a:prstGeom prst="line">
              <a:avLst/>
            </a:prstGeom>
            <a:ln cap="flat" w="38100">
              <a:solidFill>
                <a:srgbClr val="8CA9AD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21" id="21"/>
            <p:cNvSpPr/>
            <p:nvPr/>
          </p:nvSpPr>
          <p:spPr>
            <a:xfrm>
              <a:off x="535279" y="4787119"/>
              <a:ext cx="6489522" cy="6489522"/>
            </a:xfrm>
            <a:prstGeom prst="line">
              <a:avLst/>
            </a:prstGeom>
            <a:ln cap="flat" w="38100">
              <a:solidFill>
                <a:srgbClr val="8CA9AD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22" id="22"/>
            <p:cNvSpPr/>
            <p:nvPr/>
          </p:nvSpPr>
          <p:spPr>
            <a:xfrm>
              <a:off x="366406" y="5302142"/>
              <a:ext cx="6254021" cy="6254021"/>
            </a:xfrm>
            <a:prstGeom prst="line">
              <a:avLst/>
            </a:prstGeom>
            <a:ln cap="flat" w="38100">
              <a:solidFill>
                <a:srgbClr val="8CA9AD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23" id="23"/>
            <p:cNvSpPr/>
            <p:nvPr/>
          </p:nvSpPr>
          <p:spPr>
            <a:xfrm>
              <a:off x="174601" y="5888378"/>
              <a:ext cx="5796899" cy="5796899"/>
            </a:xfrm>
            <a:prstGeom prst="line">
              <a:avLst/>
            </a:prstGeom>
            <a:ln cap="flat" w="38100">
              <a:solidFill>
                <a:srgbClr val="8CA9AD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24" id="24"/>
            <p:cNvSpPr/>
            <p:nvPr/>
          </p:nvSpPr>
          <p:spPr>
            <a:xfrm>
              <a:off x="13508" y="6480010"/>
              <a:ext cx="5284799" cy="5314125"/>
            </a:xfrm>
            <a:prstGeom prst="line">
              <a:avLst/>
            </a:prstGeom>
            <a:ln cap="flat" w="38100">
              <a:solidFill>
                <a:srgbClr val="8CA9AD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25" id="25"/>
            <p:cNvSpPr/>
            <p:nvPr/>
          </p:nvSpPr>
          <p:spPr>
            <a:xfrm>
              <a:off x="47865" y="7228854"/>
              <a:ext cx="4503313" cy="4480077"/>
            </a:xfrm>
            <a:prstGeom prst="line">
              <a:avLst/>
            </a:prstGeom>
            <a:ln cap="flat" w="38100">
              <a:solidFill>
                <a:srgbClr val="8CA9AD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26" id="26"/>
            <p:cNvSpPr/>
            <p:nvPr/>
          </p:nvSpPr>
          <p:spPr>
            <a:xfrm>
              <a:off x="165620" y="8131631"/>
              <a:ext cx="3504797" cy="3562626"/>
            </a:xfrm>
            <a:prstGeom prst="line">
              <a:avLst/>
            </a:prstGeom>
            <a:ln cap="flat" w="38100">
              <a:solidFill>
                <a:srgbClr val="8CA9AD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27" id="27"/>
            <p:cNvSpPr/>
            <p:nvPr/>
          </p:nvSpPr>
          <p:spPr>
            <a:xfrm>
              <a:off x="676661" y="9346264"/>
              <a:ext cx="1790115" cy="1790115"/>
            </a:xfrm>
            <a:prstGeom prst="line">
              <a:avLst/>
            </a:prstGeom>
            <a:ln cap="flat" w="38100">
              <a:solidFill>
                <a:srgbClr val="8CA9AD"/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TextBox 28" id="28"/>
          <p:cNvSpPr txBox="true"/>
          <p:nvPr/>
        </p:nvSpPr>
        <p:spPr>
          <a:xfrm rot="0">
            <a:off x="3740988" y="1389745"/>
            <a:ext cx="10806023" cy="81217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783579" indent="-391790" lvl="1">
              <a:lnSpc>
                <a:spcPts val="5879"/>
              </a:lnSpc>
              <a:buFont typeface="Arial"/>
              <a:buChar char="•"/>
            </a:pPr>
            <a:r>
              <a:rPr lang="en-US" sz="3629">
                <a:solidFill>
                  <a:srgbClr val="737373"/>
                </a:solidFill>
                <a:latin typeface="DM Sans Bold"/>
              </a:rPr>
              <a:t>Username and password</a:t>
            </a:r>
          </a:p>
          <a:p>
            <a:pPr algn="ctr" marL="783579" indent="-391790" lvl="1">
              <a:lnSpc>
                <a:spcPts val="5879"/>
              </a:lnSpc>
              <a:buFont typeface="Arial"/>
              <a:buChar char="•"/>
            </a:pPr>
            <a:r>
              <a:rPr lang="en-US" sz="3629">
                <a:solidFill>
                  <a:srgbClr val="737373"/>
                </a:solidFill>
                <a:latin typeface="DM Sans Bold"/>
              </a:rPr>
              <a:t>Uniqueness of  Usernames</a:t>
            </a:r>
          </a:p>
          <a:p>
            <a:pPr algn="ctr" marL="783579" indent="-391790" lvl="1">
              <a:lnSpc>
                <a:spcPts val="5879"/>
              </a:lnSpc>
              <a:buFont typeface="Arial"/>
              <a:buChar char="•"/>
            </a:pPr>
            <a:r>
              <a:rPr lang="en-US" sz="3629">
                <a:solidFill>
                  <a:srgbClr val="737373"/>
                </a:solidFill>
                <a:latin typeface="DM Sans Bold"/>
              </a:rPr>
              <a:t>Daily Task Segment</a:t>
            </a:r>
          </a:p>
          <a:p>
            <a:pPr algn="ctr" marL="783579" indent="-391790" lvl="1">
              <a:lnSpc>
                <a:spcPts val="5879"/>
              </a:lnSpc>
              <a:buFont typeface="Arial"/>
              <a:buChar char="•"/>
            </a:pPr>
            <a:r>
              <a:rPr lang="en-US" sz="3629">
                <a:solidFill>
                  <a:srgbClr val="737373"/>
                </a:solidFill>
                <a:latin typeface="DM Sans Bold"/>
              </a:rPr>
              <a:t>Editing Task(Every field of task including Rescheduling)</a:t>
            </a:r>
          </a:p>
          <a:p>
            <a:pPr algn="ctr" marL="783579" indent="-391790" lvl="1">
              <a:lnSpc>
                <a:spcPts val="5879"/>
              </a:lnSpc>
              <a:buFont typeface="Arial"/>
              <a:buChar char="•"/>
            </a:pPr>
            <a:r>
              <a:rPr lang="en-US" sz="3629">
                <a:solidFill>
                  <a:srgbClr val="737373"/>
                </a:solidFill>
                <a:latin typeface="DM Sans Bold"/>
              </a:rPr>
              <a:t>Maintaining Data even after code is Terminated</a:t>
            </a:r>
          </a:p>
          <a:p>
            <a:pPr algn="ctr" marL="783579" indent="-391790" lvl="1">
              <a:lnSpc>
                <a:spcPts val="5879"/>
              </a:lnSpc>
              <a:buFont typeface="Arial"/>
              <a:buChar char="•"/>
            </a:pPr>
            <a:r>
              <a:rPr lang="en-US" sz="3629">
                <a:solidFill>
                  <a:srgbClr val="737373"/>
                </a:solidFill>
                <a:latin typeface="DM Sans Bold"/>
              </a:rPr>
              <a:t>Display of Incomplete Daily Task</a:t>
            </a:r>
          </a:p>
          <a:p>
            <a:pPr algn="ctr" marL="783579" indent="-391790" lvl="1">
              <a:lnSpc>
                <a:spcPts val="5879"/>
              </a:lnSpc>
              <a:buFont typeface="Arial"/>
              <a:buChar char="•"/>
            </a:pPr>
            <a:r>
              <a:rPr lang="en-US" sz="3629">
                <a:solidFill>
                  <a:srgbClr val="737373"/>
                </a:solidFill>
                <a:latin typeface="DM Sans Bold"/>
              </a:rPr>
              <a:t>Deletion of Whole tasks list </a:t>
            </a:r>
          </a:p>
          <a:p>
            <a:pPr algn="ctr" marL="783579" indent="-391790" lvl="1">
              <a:lnSpc>
                <a:spcPts val="5879"/>
              </a:lnSpc>
              <a:buFont typeface="Arial"/>
              <a:buChar char="•"/>
            </a:pPr>
            <a:r>
              <a:rPr lang="en-US" sz="3629">
                <a:solidFill>
                  <a:srgbClr val="737373"/>
                </a:solidFill>
                <a:latin typeface="DM Sans Bold"/>
              </a:rPr>
              <a:t>Use of Switch cases to increase interaction with the user</a:t>
            </a:r>
          </a:p>
        </p:txBody>
      </p:sp>
    </p:spTree>
  </p:cSld>
  <p:clrMapOvr>
    <a:masterClrMapping/>
  </p:clrMapOvr>
  <p:transition spd="slow">
    <p:push dir="l"/>
  </p:transition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2700000">
            <a:off x="-1376391" y="-3093321"/>
            <a:ext cx="7415398" cy="3565095"/>
            <a:chOff x="0" y="0"/>
            <a:chExt cx="660400" cy="3175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60400" cy="317500"/>
            </a:xfrm>
            <a:custGeom>
              <a:avLst/>
              <a:gdLst/>
              <a:ahLst/>
              <a:cxnLst/>
              <a:rect r="r" b="b" t="t" l="l"/>
              <a:pathLst>
                <a:path h="317500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8CA9AD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146050"/>
              <a:ext cx="660400" cy="171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3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-1839005" y="-2273771"/>
            <a:ext cx="5185216" cy="5132702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>
            <a:off x="-2052951" y="-1961095"/>
            <a:ext cx="5038853" cy="5038853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>
            <a:off x="-2232553" y="-1602625"/>
            <a:ext cx="4867141" cy="4867141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>
            <a:off x="-2359208" y="-1216357"/>
            <a:ext cx="4690515" cy="4690515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>
            <a:off x="-2503062" y="-776680"/>
            <a:ext cx="4347674" cy="4347674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0" id="10"/>
          <p:cNvSpPr/>
          <p:nvPr/>
        </p:nvSpPr>
        <p:spPr>
          <a:xfrm>
            <a:off x="-2623881" y="-332957"/>
            <a:ext cx="3963599" cy="3985594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1" id="11"/>
          <p:cNvSpPr/>
          <p:nvPr/>
        </p:nvSpPr>
        <p:spPr>
          <a:xfrm>
            <a:off x="-2598114" y="228677"/>
            <a:ext cx="3377485" cy="3360058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2" id="12"/>
          <p:cNvSpPr/>
          <p:nvPr/>
        </p:nvSpPr>
        <p:spPr>
          <a:xfrm>
            <a:off x="-2509797" y="905760"/>
            <a:ext cx="2628598" cy="2671969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3" id="13"/>
          <p:cNvGrpSpPr/>
          <p:nvPr/>
        </p:nvGrpSpPr>
        <p:grpSpPr>
          <a:xfrm rot="-2700000">
            <a:off x="11386843" y="7201845"/>
            <a:ext cx="7415398" cy="3565095"/>
            <a:chOff x="0" y="0"/>
            <a:chExt cx="660400" cy="3175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660400" cy="317500"/>
            </a:xfrm>
            <a:custGeom>
              <a:avLst/>
              <a:gdLst/>
              <a:ahLst/>
              <a:cxnLst/>
              <a:rect r="r" b="b" t="t" l="l"/>
              <a:pathLst>
                <a:path h="317500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8CA9AD"/>
              </a:solidFill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146050"/>
              <a:ext cx="660400" cy="171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3"/>
                </a:lnSpc>
              </a:pPr>
            </a:p>
          </p:txBody>
        </p:sp>
      </p:grpSp>
      <p:sp>
        <p:nvSpPr>
          <p:cNvPr name="AutoShape 16" id="16"/>
          <p:cNvSpPr/>
          <p:nvPr/>
        </p:nvSpPr>
        <p:spPr>
          <a:xfrm flipV="true">
            <a:off x="14131544" y="7969488"/>
            <a:ext cx="5132702" cy="5185216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7" id="17"/>
          <p:cNvSpPr/>
          <p:nvPr/>
        </p:nvSpPr>
        <p:spPr>
          <a:xfrm flipV="true">
            <a:off x="14444220" y="8329798"/>
            <a:ext cx="5038853" cy="5038853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8" id="18"/>
          <p:cNvSpPr/>
          <p:nvPr/>
        </p:nvSpPr>
        <p:spPr>
          <a:xfrm flipV="true">
            <a:off x="14802690" y="8681112"/>
            <a:ext cx="4867141" cy="4867141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19" id="19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37628" t="1605" r="37354" b="7013"/>
          <a:stretch>
            <a:fillRect/>
          </a:stretch>
        </p:blipFill>
        <p:spPr>
          <a:xfrm flipH="false" flipV="false" rot="0">
            <a:off x="4875299" y="152488"/>
            <a:ext cx="4818015" cy="9899428"/>
          </a:xfrm>
          <a:prstGeom prst="rect">
            <a:avLst/>
          </a:prstGeom>
          <a:ln w="57150" cap="rnd">
            <a:solidFill>
              <a:srgbClr val="000000"/>
            </a:solidFill>
            <a:prstDash val="solid"/>
          </a:ln>
        </p:spPr>
      </p:pic>
      <p:sp>
        <p:nvSpPr>
          <p:cNvPr name="TextBox 20" id="20"/>
          <p:cNvSpPr txBox="true"/>
          <p:nvPr/>
        </p:nvSpPr>
        <p:spPr>
          <a:xfrm rot="0">
            <a:off x="11072865" y="3637669"/>
            <a:ext cx="6117357" cy="2272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880"/>
              </a:lnSpc>
            </a:pPr>
            <a:r>
              <a:rPr lang="en-US" sz="8000">
                <a:solidFill>
                  <a:srgbClr val="227C9D"/>
                </a:solidFill>
                <a:latin typeface="DM Sans"/>
              </a:rPr>
              <a:t>Short Clip of </a:t>
            </a:r>
          </a:p>
          <a:p>
            <a:pPr algn="ctr">
              <a:lnSpc>
                <a:spcPts val="8880"/>
              </a:lnSpc>
              <a:spcBef>
                <a:spcPct val="0"/>
              </a:spcBef>
            </a:pPr>
            <a:r>
              <a:rPr lang="en-US" sz="8000">
                <a:solidFill>
                  <a:srgbClr val="227C9D"/>
                </a:solidFill>
                <a:latin typeface="DM Sans"/>
              </a:rPr>
              <a:t>our GUI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</p:childTnLst>
        </p:cTn>
      </p:par>
    </p:tnLst>
  </p:timing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843440" y="3195034"/>
            <a:ext cx="10620170" cy="13303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999"/>
              </a:lnSpc>
            </a:pPr>
            <a:r>
              <a:rPr lang="en-US" sz="9999">
                <a:solidFill>
                  <a:srgbClr val="227C9D"/>
                </a:solidFill>
                <a:latin typeface="Kollektif Bold"/>
              </a:rPr>
              <a:t>REGARDING GUI: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7204191" y="-551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7204191" y="1028700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true" rot="5400000">
            <a:off x="17204191" y="21125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120382" y="-551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5400000">
            <a:off x="15036573" y="1028700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10800000">
            <a:off x="16120382" y="21125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true" rot="-10800000">
            <a:off x="15036573" y="21125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true" rot="5400000">
            <a:off x="12770705" y="-551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true" flipV="true" rot="-10800000">
            <a:off x="12770705" y="1028700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10800000">
            <a:off x="9525" y="7044155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083809" y="7072730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0" y="815653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-10800000">
            <a:off x="0" y="9240348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-5400000">
            <a:off x="1083809" y="9240348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-10800000">
            <a:off x="3321750" y="9268923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3321750" y="8185114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5400000">
            <a:off x="4405559" y="9268923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0" id="20"/>
          <p:cNvGrpSpPr/>
          <p:nvPr/>
        </p:nvGrpSpPr>
        <p:grpSpPr>
          <a:xfrm rot="2700000">
            <a:off x="14381224" y="7574679"/>
            <a:ext cx="7415398" cy="3565095"/>
            <a:chOff x="0" y="0"/>
            <a:chExt cx="660400" cy="3175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660400" cy="317500"/>
            </a:xfrm>
            <a:custGeom>
              <a:avLst/>
              <a:gdLst/>
              <a:ahLst/>
              <a:cxnLst/>
              <a:rect r="r" b="b" t="t" l="l"/>
              <a:pathLst>
                <a:path h="317500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8CA9AD"/>
              </a:solidFill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146050"/>
              <a:ext cx="660400" cy="171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3"/>
                </a:lnSpc>
              </a:pPr>
            </a:p>
          </p:txBody>
        </p:sp>
      </p:grpSp>
      <p:sp>
        <p:nvSpPr>
          <p:cNvPr name="AutoShape 23" id="23"/>
          <p:cNvSpPr/>
          <p:nvPr/>
        </p:nvSpPr>
        <p:spPr>
          <a:xfrm>
            <a:off x="13918610" y="8394229"/>
            <a:ext cx="5185216" cy="5132702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4" id="24"/>
          <p:cNvSpPr/>
          <p:nvPr/>
        </p:nvSpPr>
        <p:spPr>
          <a:xfrm>
            <a:off x="13704664" y="8706905"/>
            <a:ext cx="5038853" cy="5038853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5" id="25"/>
          <p:cNvSpPr/>
          <p:nvPr/>
        </p:nvSpPr>
        <p:spPr>
          <a:xfrm>
            <a:off x="13525062" y="9065375"/>
            <a:ext cx="4867141" cy="4867141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6" id="26"/>
          <p:cNvSpPr/>
          <p:nvPr/>
        </p:nvSpPr>
        <p:spPr>
          <a:xfrm>
            <a:off x="13398407" y="9451643"/>
            <a:ext cx="4690515" cy="4690515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7" id="27"/>
          <p:cNvSpPr/>
          <p:nvPr/>
        </p:nvSpPr>
        <p:spPr>
          <a:xfrm>
            <a:off x="13254553" y="9891320"/>
            <a:ext cx="4347674" cy="4347674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8" id="28"/>
          <p:cNvGrpSpPr/>
          <p:nvPr/>
        </p:nvGrpSpPr>
        <p:grpSpPr>
          <a:xfrm rot="2700000">
            <a:off x="-1376391" y="-3093321"/>
            <a:ext cx="7415398" cy="3565095"/>
            <a:chOff x="0" y="0"/>
            <a:chExt cx="660400" cy="31750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660400" cy="317500"/>
            </a:xfrm>
            <a:custGeom>
              <a:avLst/>
              <a:gdLst/>
              <a:ahLst/>
              <a:cxnLst/>
              <a:rect r="r" b="b" t="t" l="l"/>
              <a:pathLst>
                <a:path h="317500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8CA9AD"/>
              </a:solidFill>
              <a:prstDash val="solid"/>
              <a:miter/>
            </a:ln>
          </p:spPr>
        </p:sp>
        <p:sp>
          <p:nvSpPr>
            <p:cNvPr name="TextBox 30" id="30"/>
            <p:cNvSpPr txBox="true"/>
            <p:nvPr/>
          </p:nvSpPr>
          <p:spPr>
            <a:xfrm>
              <a:off x="0" y="146050"/>
              <a:ext cx="660400" cy="171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3"/>
                </a:lnSpc>
              </a:pPr>
            </a:p>
          </p:txBody>
        </p:sp>
      </p:grpSp>
      <p:sp>
        <p:nvSpPr>
          <p:cNvPr name="AutoShape 31" id="31"/>
          <p:cNvSpPr/>
          <p:nvPr/>
        </p:nvSpPr>
        <p:spPr>
          <a:xfrm>
            <a:off x="-1839005" y="-2273771"/>
            <a:ext cx="5185216" cy="5132702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2" id="32"/>
          <p:cNvSpPr/>
          <p:nvPr/>
        </p:nvSpPr>
        <p:spPr>
          <a:xfrm>
            <a:off x="-2052951" y="-1961095"/>
            <a:ext cx="5038853" cy="5038853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3" id="33"/>
          <p:cNvSpPr/>
          <p:nvPr/>
        </p:nvSpPr>
        <p:spPr>
          <a:xfrm>
            <a:off x="-2232553" y="-1602625"/>
            <a:ext cx="4867141" cy="4867141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4" id="34"/>
          <p:cNvSpPr/>
          <p:nvPr/>
        </p:nvSpPr>
        <p:spPr>
          <a:xfrm>
            <a:off x="-2359208" y="-1216357"/>
            <a:ext cx="4690515" cy="4690515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5" id="35"/>
          <p:cNvSpPr/>
          <p:nvPr/>
        </p:nvSpPr>
        <p:spPr>
          <a:xfrm>
            <a:off x="-2503062" y="-776680"/>
            <a:ext cx="4347674" cy="4347674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6" id="36"/>
          <p:cNvSpPr/>
          <p:nvPr/>
        </p:nvSpPr>
        <p:spPr>
          <a:xfrm>
            <a:off x="-2623881" y="-332957"/>
            <a:ext cx="3963599" cy="3985594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7" id="37"/>
          <p:cNvSpPr/>
          <p:nvPr/>
        </p:nvSpPr>
        <p:spPr>
          <a:xfrm>
            <a:off x="-2598114" y="228677"/>
            <a:ext cx="3377485" cy="3360058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8" id="38"/>
          <p:cNvSpPr/>
          <p:nvPr/>
        </p:nvSpPr>
        <p:spPr>
          <a:xfrm>
            <a:off x="-2509797" y="905760"/>
            <a:ext cx="2628598" cy="2671969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9" id="39"/>
          <p:cNvSpPr txBox="true"/>
          <p:nvPr/>
        </p:nvSpPr>
        <p:spPr>
          <a:xfrm rot="0">
            <a:off x="3863654" y="4605755"/>
            <a:ext cx="10719600" cy="2466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59"/>
              </a:lnSpc>
            </a:pPr>
            <a:r>
              <a:rPr lang="en-US" sz="4299">
                <a:solidFill>
                  <a:srgbClr val="545454"/>
                </a:solidFill>
                <a:latin typeface="DM Sans"/>
              </a:rPr>
              <a:t>We have made a GUI using HTML,CSS and javascript which is made </a:t>
            </a:r>
          </a:p>
          <a:p>
            <a:pPr algn="ctr">
              <a:lnSpc>
                <a:spcPts val="5159"/>
              </a:lnSpc>
            </a:pPr>
            <a:r>
              <a:rPr lang="en-US" sz="4299">
                <a:solidFill>
                  <a:srgbClr val="545454"/>
                </a:solidFill>
                <a:latin typeface="DM Sans"/>
              </a:rPr>
              <a:t>considering mobile usage .</a:t>
            </a:r>
          </a:p>
          <a:p>
            <a:pPr algn="ctr">
              <a:lnSpc>
                <a:spcPts val="4199"/>
              </a:lnSpc>
            </a:pPr>
            <a:r>
              <a:rPr lang="en-US" sz="3499">
                <a:solidFill>
                  <a:srgbClr val="545454"/>
                </a:solidFill>
                <a:latin typeface="DM Sans"/>
              </a:rPr>
              <a:t>Link To GUI:  </a:t>
            </a:r>
            <a:r>
              <a:rPr lang="en-US" sz="3499" u="sng">
                <a:solidFill>
                  <a:srgbClr val="545454"/>
                </a:solidFill>
                <a:latin typeface="DM Sans"/>
                <a:hlinkClick r:id="rId10" tooltip="https://atikdagu.github.io/todoweb/"/>
              </a:rPr>
              <a:t>https: //atikdagu.github.io/todoweb/</a:t>
            </a:r>
          </a:p>
        </p:txBody>
      </p:sp>
    </p:spTree>
  </p:cSld>
  <p:clrMapOvr>
    <a:masterClrMapping/>
  </p:clrMapOvr>
  <p:transition spd="slow">
    <p:push dir="d"/>
  </p:transition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2700000">
            <a:off x="14381224" y="7574679"/>
            <a:ext cx="7415398" cy="3565095"/>
            <a:chOff x="0" y="0"/>
            <a:chExt cx="660400" cy="3175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60400" cy="317500"/>
            </a:xfrm>
            <a:custGeom>
              <a:avLst/>
              <a:gdLst/>
              <a:ahLst/>
              <a:cxnLst/>
              <a:rect r="r" b="b" t="t" l="l"/>
              <a:pathLst>
                <a:path h="317500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8CA9AD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146050"/>
              <a:ext cx="660400" cy="171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3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13918610" y="8394229"/>
            <a:ext cx="5185216" cy="5132702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>
            <a:off x="13704664" y="8706905"/>
            <a:ext cx="5038853" cy="5038853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>
            <a:off x="13525062" y="9065375"/>
            <a:ext cx="4867141" cy="4867141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>
            <a:off x="13398407" y="9451643"/>
            <a:ext cx="4690515" cy="4690515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>
            <a:off x="13254553" y="9891320"/>
            <a:ext cx="4347674" cy="4347674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0" id="10"/>
          <p:cNvSpPr txBox="true"/>
          <p:nvPr/>
        </p:nvSpPr>
        <p:spPr>
          <a:xfrm rot="0">
            <a:off x="2710979" y="3194050"/>
            <a:ext cx="12866041" cy="13303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999"/>
              </a:lnSpc>
            </a:pPr>
            <a:r>
              <a:rPr lang="en-US" sz="9999">
                <a:solidFill>
                  <a:srgbClr val="227C9D"/>
                </a:solidFill>
                <a:latin typeface="Kollektif Bold"/>
              </a:rPr>
              <a:t>VOICE OVER VIDEO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784200" y="5883275"/>
            <a:ext cx="10719600" cy="847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sz="5600">
                <a:solidFill>
                  <a:srgbClr val="737373"/>
                </a:solidFill>
                <a:latin typeface="DM Sans Bold"/>
              </a:rPr>
              <a:t>Link: </a:t>
            </a:r>
            <a:r>
              <a:rPr lang="en-US" sz="5600" u="sng">
                <a:solidFill>
                  <a:srgbClr val="737373"/>
                </a:solidFill>
                <a:latin typeface="DM Sans Bold"/>
                <a:hlinkClick r:id="rId2" tooltip="https://drive.google.com/file/d/1kopI-A_ozxgo-tuLQ-VXy1tjfNPLtZik/view?usp=sharing"/>
              </a:rPr>
              <a:t>Voice Over Video</a:t>
            </a:r>
          </a:p>
        </p:txBody>
      </p:sp>
      <p:grpSp>
        <p:nvGrpSpPr>
          <p:cNvPr name="Group 12" id="12"/>
          <p:cNvGrpSpPr/>
          <p:nvPr/>
        </p:nvGrpSpPr>
        <p:grpSpPr>
          <a:xfrm rot="2700000">
            <a:off x="-1376391" y="-3093321"/>
            <a:ext cx="7415398" cy="3565095"/>
            <a:chOff x="0" y="0"/>
            <a:chExt cx="660400" cy="3175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60400" cy="317500"/>
            </a:xfrm>
            <a:custGeom>
              <a:avLst/>
              <a:gdLst/>
              <a:ahLst/>
              <a:cxnLst/>
              <a:rect r="r" b="b" t="t" l="l"/>
              <a:pathLst>
                <a:path h="317500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8CA9AD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146050"/>
              <a:ext cx="660400" cy="171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3"/>
                </a:lnSpc>
              </a:pPr>
            </a:p>
          </p:txBody>
        </p:sp>
      </p:grpSp>
      <p:sp>
        <p:nvSpPr>
          <p:cNvPr name="AutoShape 15" id="15"/>
          <p:cNvSpPr/>
          <p:nvPr/>
        </p:nvSpPr>
        <p:spPr>
          <a:xfrm>
            <a:off x="-1839005" y="-2273771"/>
            <a:ext cx="5185216" cy="5132702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6" id="16"/>
          <p:cNvSpPr/>
          <p:nvPr/>
        </p:nvSpPr>
        <p:spPr>
          <a:xfrm>
            <a:off x="-2052951" y="-1961095"/>
            <a:ext cx="5038853" cy="5038853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7" id="17"/>
          <p:cNvSpPr/>
          <p:nvPr/>
        </p:nvSpPr>
        <p:spPr>
          <a:xfrm>
            <a:off x="-2232553" y="-1602625"/>
            <a:ext cx="4867141" cy="4867141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8" id="18"/>
          <p:cNvSpPr/>
          <p:nvPr/>
        </p:nvSpPr>
        <p:spPr>
          <a:xfrm>
            <a:off x="-2359208" y="-1216357"/>
            <a:ext cx="4690515" cy="4690515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9" id="19"/>
          <p:cNvSpPr/>
          <p:nvPr/>
        </p:nvSpPr>
        <p:spPr>
          <a:xfrm>
            <a:off x="-2503062" y="-776680"/>
            <a:ext cx="4347674" cy="4347674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0" id="20"/>
          <p:cNvSpPr/>
          <p:nvPr/>
        </p:nvSpPr>
        <p:spPr>
          <a:xfrm>
            <a:off x="-2623881" y="-332957"/>
            <a:ext cx="3963599" cy="3985594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1" id="21"/>
          <p:cNvSpPr/>
          <p:nvPr/>
        </p:nvSpPr>
        <p:spPr>
          <a:xfrm>
            <a:off x="-2598114" y="228677"/>
            <a:ext cx="3377485" cy="3360058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2" id="22"/>
          <p:cNvSpPr/>
          <p:nvPr/>
        </p:nvSpPr>
        <p:spPr>
          <a:xfrm>
            <a:off x="-2509797" y="905760"/>
            <a:ext cx="2628598" cy="2671969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23" id="23"/>
          <p:cNvSpPr/>
          <p:nvPr/>
        </p:nvSpPr>
        <p:spPr>
          <a:xfrm flipH="false" flipV="false" rot="0">
            <a:off x="17204191" y="-551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17204191" y="1028700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true" flipV="true" rot="5400000">
            <a:off x="17204191" y="21125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16120382" y="-551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5400000">
            <a:off x="15036573" y="1028700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-10800000">
            <a:off x="16120382" y="21125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true" flipV="true" rot="-10800000">
            <a:off x="15036573" y="21125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true" flipV="true" rot="5400000">
            <a:off x="12770705" y="-551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true" flipV="true" rot="-10800000">
            <a:off x="12770705" y="1028700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false" rot="-10800000">
            <a:off x="9525" y="7044155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0">
            <a:off x="1083809" y="7072730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4" id="34"/>
          <p:cNvSpPr/>
          <p:nvPr/>
        </p:nvSpPr>
        <p:spPr>
          <a:xfrm flipH="false" flipV="false" rot="0">
            <a:off x="0" y="815653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5" id="35"/>
          <p:cNvSpPr/>
          <p:nvPr/>
        </p:nvSpPr>
        <p:spPr>
          <a:xfrm flipH="false" flipV="false" rot="-10800000">
            <a:off x="0" y="9240348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6" id="36"/>
          <p:cNvSpPr/>
          <p:nvPr/>
        </p:nvSpPr>
        <p:spPr>
          <a:xfrm flipH="false" flipV="false" rot="-5400000">
            <a:off x="1083809" y="9240348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7" id="37"/>
          <p:cNvSpPr/>
          <p:nvPr/>
        </p:nvSpPr>
        <p:spPr>
          <a:xfrm flipH="false" flipV="false" rot="-10800000">
            <a:off x="3321750" y="9268923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8" id="38"/>
          <p:cNvSpPr/>
          <p:nvPr/>
        </p:nvSpPr>
        <p:spPr>
          <a:xfrm flipH="false" flipV="false" rot="0">
            <a:off x="3321750" y="8185114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9" id="39"/>
          <p:cNvSpPr/>
          <p:nvPr/>
        </p:nvSpPr>
        <p:spPr>
          <a:xfrm flipH="false" flipV="false" rot="5400000">
            <a:off x="4405559" y="9268923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push dir="l"/>
  </p:transition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833915" y="4189410"/>
            <a:ext cx="10620170" cy="16579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399"/>
              </a:lnSpc>
            </a:pPr>
            <a:r>
              <a:rPr lang="en-US" sz="12399">
                <a:solidFill>
                  <a:srgbClr val="227C9D"/>
                </a:solidFill>
                <a:latin typeface="Kollektif Bold"/>
              </a:rPr>
              <a:t>THANK YOU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7204191" y="-551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7204191" y="1028700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true" rot="5400000">
            <a:off x="17204191" y="21125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120382" y="-551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5400000">
            <a:off x="15036573" y="1028700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10800000">
            <a:off x="16120382" y="21125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true" rot="-10800000">
            <a:off x="15036573" y="21125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true" rot="5400000">
            <a:off x="12770705" y="-551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true" flipV="true" rot="-10800000">
            <a:off x="12770705" y="1028700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10800000">
            <a:off x="9525" y="7044155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083809" y="7072730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0" y="815653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-10800000">
            <a:off x="0" y="9240348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-5400000">
            <a:off x="1083809" y="9240348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-10800000">
            <a:off x="3321750" y="9268923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3321750" y="8185114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5400000">
            <a:off x="4405559" y="9268923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0" id="20"/>
          <p:cNvGrpSpPr/>
          <p:nvPr/>
        </p:nvGrpSpPr>
        <p:grpSpPr>
          <a:xfrm rot="0">
            <a:off x="13123603" y="5475036"/>
            <a:ext cx="8847511" cy="8855676"/>
            <a:chOff x="0" y="0"/>
            <a:chExt cx="11796681" cy="11807568"/>
          </a:xfrm>
        </p:grpSpPr>
        <p:grpSp>
          <p:nvGrpSpPr>
            <p:cNvPr name="Group 21" id="21"/>
            <p:cNvGrpSpPr/>
            <p:nvPr/>
          </p:nvGrpSpPr>
          <p:grpSpPr>
            <a:xfrm rot="2700000">
              <a:off x="1676828" y="2799524"/>
              <a:ext cx="9887197" cy="4753460"/>
              <a:chOff x="0" y="0"/>
              <a:chExt cx="660400" cy="317500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0"/>
                <a:ext cx="660400" cy="317500"/>
              </a:xfrm>
              <a:custGeom>
                <a:avLst/>
                <a:gdLst/>
                <a:ahLst/>
                <a:cxnLst/>
                <a:rect r="r" b="b" t="t" l="l"/>
                <a:pathLst>
                  <a:path h="317500" w="66040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17500"/>
                    </a:cubicBezTo>
                    <a:lnTo>
                      <a:pt x="660400" y="317500"/>
                    </a:lnTo>
                    <a:lnTo>
                      <a:pt x="0" y="317500"/>
                    </a:lnTo>
                    <a:lnTo>
                      <a:pt x="0" y="317500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sq">
                <a:solidFill>
                  <a:srgbClr val="8CA9AD"/>
                </a:solidFill>
                <a:prstDash val="solid"/>
                <a:miter/>
              </a:ln>
            </p:spPr>
          </p:sp>
          <p:sp>
            <p:nvSpPr>
              <p:cNvPr name="TextBox 23" id="23"/>
              <p:cNvSpPr txBox="true"/>
              <p:nvPr/>
            </p:nvSpPr>
            <p:spPr>
              <a:xfrm>
                <a:off x="0" y="146050"/>
                <a:ext cx="660400" cy="1714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553"/>
                  </a:lnSpc>
                </a:pPr>
              </a:p>
            </p:txBody>
          </p:sp>
        </p:grpSp>
        <p:sp>
          <p:nvSpPr>
            <p:cNvPr name="AutoShape 24" id="24"/>
            <p:cNvSpPr/>
            <p:nvPr/>
          </p:nvSpPr>
          <p:spPr>
            <a:xfrm>
              <a:off x="1060010" y="3892256"/>
              <a:ext cx="6913622" cy="6843603"/>
            </a:xfrm>
            <a:prstGeom prst="line">
              <a:avLst/>
            </a:prstGeom>
            <a:ln cap="flat" w="38100">
              <a:solidFill>
                <a:srgbClr val="8CA9AD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25" id="25"/>
            <p:cNvSpPr/>
            <p:nvPr/>
          </p:nvSpPr>
          <p:spPr>
            <a:xfrm>
              <a:off x="774748" y="4309159"/>
              <a:ext cx="6718471" cy="6718471"/>
            </a:xfrm>
            <a:prstGeom prst="line">
              <a:avLst/>
            </a:prstGeom>
            <a:ln cap="flat" w="38100">
              <a:solidFill>
                <a:srgbClr val="8CA9AD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26" id="26"/>
            <p:cNvSpPr/>
            <p:nvPr/>
          </p:nvSpPr>
          <p:spPr>
            <a:xfrm>
              <a:off x="535279" y="4787119"/>
              <a:ext cx="6489522" cy="6489522"/>
            </a:xfrm>
            <a:prstGeom prst="line">
              <a:avLst/>
            </a:prstGeom>
            <a:ln cap="flat" w="38100">
              <a:solidFill>
                <a:srgbClr val="8CA9AD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27" id="27"/>
            <p:cNvSpPr/>
            <p:nvPr/>
          </p:nvSpPr>
          <p:spPr>
            <a:xfrm>
              <a:off x="366406" y="5302142"/>
              <a:ext cx="6254021" cy="6254021"/>
            </a:xfrm>
            <a:prstGeom prst="line">
              <a:avLst/>
            </a:prstGeom>
            <a:ln cap="flat" w="38100">
              <a:solidFill>
                <a:srgbClr val="8CA9AD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28" id="28"/>
            <p:cNvSpPr/>
            <p:nvPr/>
          </p:nvSpPr>
          <p:spPr>
            <a:xfrm>
              <a:off x="174601" y="5888378"/>
              <a:ext cx="5796899" cy="5796899"/>
            </a:xfrm>
            <a:prstGeom prst="line">
              <a:avLst/>
            </a:prstGeom>
            <a:ln cap="flat" w="38100">
              <a:solidFill>
                <a:srgbClr val="8CA9AD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29" id="29"/>
            <p:cNvSpPr/>
            <p:nvPr/>
          </p:nvSpPr>
          <p:spPr>
            <a:xfrm>
              <a:off x="13508" y="6480010"/>
              <a:ext cx="5284799" cy="5314125"/>
            </a:xfrm>
            <a:prstGeom prst="line">
              <a:avLst/>
            </a:prstGeom>
            <a:ln cap="flat" w="38100">
              <a:solidFill>
                <a:srgbClr val="8CA9AD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30" id="30"/>
            <p:cNvSpPr/>
            <p:nvPr/>
          </p:nvSpPr>
          <p:spPr>
            <a:xfrm>
              <a:off x="47865" y="7228854"/>
              <a:ext cx="4503313" cy="4480077"/>
            </a:xfrm>
            <a:prstGeom prst="line">
              <a:avLst/>
            </a:prstGeom>
            <a:ln cap="flat" w="38100">
              <a:solidFill>
                <a:srgbClr val="8CA9AD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31" id="31"/>
            <p:cNvSpPr/>
            <p:nvPr/>
          </p:nvSpPr>
          <p:spPr>
            <a:xfrm>
              <a:off x="165620" y="8131631"/>
              <a:ext cx="3504797" cy="3562626"/>
            </a:xfrm>
            <a:prstGeom prst="line">
              <a:avLst/>
            </a:prstGeom>
            <a:ln cap="flat" w="38100">
              <a:solidFill>
                <a:srgbClr val="8CA9AD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32" id="32"/>
            <p:cNvSpPr/>
            <p:nvPr/>
          </p:nvSpPr>
          <p:spPr>
            <a:xfrm>
              <a:off x="676661" y="9346264"/>
              <a:ext cx="1790115" cy="1790115"/>
            </a:xfrm>
            <a:prstGeom prst="line">
              <a:avLst/>
            </a:prstGeom>
            <a:ln cap="flat" w="38100">
              <a:solidFill>
                <a:srgbClr val="8CA9AD"/>
              </a:solidFill>
              <a:prstDash val="solid"/>
              <a:headEnd type="none" len="sm" w="sm"/>
              <a:tailEnd type="none" len="sm" w="sm"/>
            </a:ln>
          </p:spPr>
        </p:sp>
      </p:grpSp>
      <p:grpSp>
        <p:nvGrpSpPr>
          <p:cNvPr name="Group 33" id="33"/>
          <p:cNvGrpSpPr/>
          <p:nvPr/>
        </p:nvGrpSpPr>
        <p:grpSpPr>
          <a:xfrm rot="0">
            <a:off x="-2634012" y="-5192964"/>
            <a:ext cx="8847511" cy="8855676"/>
            <a:chOff x="0" y="0"/>
            <a:chExt cx="11796681" cy="11807568"/>
          </a:xfrm>
        </p:grpSpPr>
        <p:grpSp>
          <p:nvGrpSpPr>
            <p:cNvPr name="Group 34" id="34"/>
            <p:cNvGrpSpPr/>
            <p:nvPr/>
          </p:nvGrpSpPr>
          <p:grpSpPr>
            <a:xfrm rot="2700000">
              <a:off x="1676828" y="2799524"/>
              <a:ext cx="9887197" cy="4753460"/>
              <a:chOff x="0" y="0"/>
              <a:chExt cx="660400" cy="317500"/>
            </a:xfrm>
          </p:grpSpPr>
          <p:sp>
            <p:nvSpPr>
              <p:cNvPr name="Freeform 35" id="35"/>
              <p:cNvSpPr/>
              <p:nvPr/>
            </p:nvSpPr>
            <p:spPr>
              <a:xfrm flipH="false" flipV="false" rot="0">
                <a:off x="0" y="0"/>
                <a:ext cx="660400" cy="317500"/>
              </a:xfrm>
              <a:custGeom>
                <a:avLst/>
                <a:gdLst/>
                <a:ahLst/>
                <a:cxnLst/>
                <a:rect r="r" b="b" t="t" l="l"/>
                <a:pathLst>
                  <a:path h="317500" w="66040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17500"/>
                    </a:cubicBezTo>
                    <a:lnTo>
                      <a:pt x="660400" y="317500"/>
                    </a:lnTo>
                    <a:lnTo>
                      <a:pt x="0" y="317500"/>
                    </a:lnTo>
                    <a:lnTo>
                      <a:pt x="0" y="317500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sq">
                <a:solidFill>
                  <a:srgbClr val="8CA9AD"/>
                </a:solidFill>
                <a:prstDash val="solid"/>
                <a:miter/>
              </a:ln>
            </p:spPr>
          </p:sp>
          <p:sp>
            <p:nvSpPr>
              <p:cNvPr name="TextBox 36" id="36"/>
              <p:cNvSpPr txBox="true"/>
              <p:nvPr/>
            </p:nvSpPr>
            <p:spPr>
              <a:xfrm>
                <a:off x="0" y="146050"/>
                <a:ext cx="660400" cy="1714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553"/>
                  </a:lnSpc>
                </a:pPr>
              </a:p>
            </p:txBody>
          </p:sp>
        </p:grpSp>
        <p:sp>
          <p:nvSpPr>
            <p:cNvPr name="AutoShape 37" id="37"/>
            <p:cNvSpPr/>
            <p:nvPr/>
          </p:nvSpPr>
          <p:spPr>
            <a:xfrm>
              <a:off x="1060010" y="3892256"/>
              <a:ext cx="6913622" cy="6843603"/>
            </a:xfrm>
            <a:prstGeom prst="line">
              <a:avLst/>
            </a:prstGeom>
            <a:ln cap="flat" w="38100">
              <a:solidFill>
                <a:srgbClr val="8CA9AD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38" id="38"/>
            <p:cNvSpPr/>
            <p:nvPr/>
          </p:nvSpPr>
          <p:spPr>
            <a:xfrm>
              <a:off x="774748" y="4309159"/>
              <a:ext cx="6718471" cy="6718471"/>
            </a:xfrm>
            <a:prstGeom prst="line">
              <a:avLst/>
            </a:prstGeom>
            <a:ln cap="flat" w="38100">
              <a:solidFill>
                <a:srgbClr val="8CA9AD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39" id="39"/>
            <p:cNvSpPr/>
            <p:nvPr/>
          </p:nvSpPr>
          <p:spPr>
            <a:xfrm>
              <a:off x="535279" y="4787119"/>
              <a:ext cx="6489522" cy="6489522"/>
            </a:xfrm>
            <a:prstGeom prst="line">
              <a:avLst/>
            </a:prstGeom>
            <a:ln cap="flat" w="38100">
              <a:solidFill>
                <a:srgbClr val="8CA9AD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0" id="40"/>
            <p:cNvSpPr/>
            <p:nvPr/>
          </p:nvSpPr>
          <p:spPr>
            <a:xfrm>
              <a:off x="366406" y="5302142"/>
              <a:ext cx="6254021" cy="6254021"/>
            </a:xfrm>
            <a:prstGeom prst="line">
              <a:avLst/>
            </a:prstGeom>
            <a:ln cap="flat" w="38100">
              <a:solidFill>
                <a:srgbClr val="8CA9AD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1" id="41"/>
            <p:cNvSpPr/>
            <p:nvPr/>
          </p:nvSpPr>
          <p:spPr>
            <a:xfrm>
              <a:off x="174601" y="5888378"/>
              <a:ext cx="5796899" cy="5796899"/>
            </a:xfrm>
            <a:prstGeom prst="line">
              <a:avLst/>
            </a:prstGeom>
            <a:ln cap="flat" w="38100">
              <a:solidFill>
                <a:srgbClr val="8CA9AD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2" id="42"/>
            <p:cNvSpPr/>
            <p:nvPr/>
          </p:nvSpPr>
          <p:spPr>
            <a:xfrm>
              <a:off x="13508" y="6480010"/>
              <a:ext cx="5284799" cy="5314125"/>
            </a:xfrm>
            <a:prstGeom prst="line">
              <a:avLst/>
            </a:prstGeom>
            <a:ln cap="flat" w="38100">
              <a:solidFill>
                <a:srgbClr val="8CA9AD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3" id="43"/>
            <p:cNvSpPr/>
            <p:nvPr/>
          </p:nvSpPr>
          <p:spPr>
            <a:xfrm>
              <a:off x="47865" y="7228854"/>
              <a:ext cx="4503313" cy="4480077"/>
            </a:xfrm>
            <a:prstGeom prst="line">
              <a:avLst/>
            </a:prstGeom>
            <a:ln cap="flat" w="38100">
              <a:solidFill>
                <a:srgbClr val="8CA9AD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4" id="44"/>
            <p:cNvSpPr/>
            <p:nvPr/>
          </p:nvSpPr>
          <p:spPr>
            <a:xfrm>
              <a:off x="165620" y="8131631"/>
              <a:ext cx="3504797" cy="3562626"/>
            </a:xfrm>
            <a:prstGeom prst="line">
              <a:avLst/>
            </a:prstGeom>
            <a:ln cap="flat" w="38100">
              <a:solidFill>
                <a:srgbClr val="8CA9AD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5" id="45"/>
            <p:cNvSpPr/>
            <p:nvPr/>
          </p:nvSpPr>
          <p:spPr>
            <a:xfrm>
              <a:off x="676661" y="9346264"/>
              <a:ext cx="1790115" cy="1790115"/>
            </a:xfrm>
            <a:prstGeom prst="line">
              <a:avLst/>
            </a:prstGeom>
            <a:ln cap="flat" w="38100">
              <a:solidFill>
                <a:srgbClr val="8CA9AD"/>
              </a:solidFill>
              <a:prstDash val="solid"/>
              <a:headEnd type="none" len="sm" w="sm"/>
              <a:tailEnd type="none" len="sm" w="sm"/>
            </a:ln>
          </p:spPr>
        </p:sp>
      </p:grpSp>
    </p:spTree>
  </p:cSld>
  <p:clrMapOvr>
    <a:masterClrMapping/>
  </p:clrMapOvr>
  <p:transition spd="slow">
    <p:push dir="d"/>
  </p:transition>
</p:sld>
</file>

<file path=ppt/slides/slide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2700000">
            <a:off x="-1376391" y="-3093321"/>
            <a:ext cx="7415398" cy="3565095"/>
            <a:chOff x="0" y="0"/>
            <a:chExt cx="660400" cy="3175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60400" cy="317500"/>
            </a:xfrm>
            <a:custGeom>
              <a:avLst/>
              <a:gdLst/>
              <a:ahLst/>
              <a:cxnLst/>
              <a:rect r="r" b="b" t="t" l="l"/>
              <a:pathLst>
                <a:path h="317500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8CA9AD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146050"/>
              <a:ext cx="660400" cy="171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3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-1839005" y="-2273771"/>
            <a:ext cx="5185216" cy="5132702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>
            <a:off x="-2052951" y="-1961095"/>
            <a:ext cx="5038853" cy="5038853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>
            <a:off x="-2232553" y="-1602625"/>
            <a:ext cx="4867141" cy="4867141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>
            <a:off x="-2359208" y="-1216357"/>
            <a:ext cx="4690515" cy="4690515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>
            <a:off x="-2503062" y="-776680"/>
            <a:ext cx="4347674" cy="4347674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0" id="10"/>
          <p:cNvSpPr/>
          <p:nvPr/>
        </p:nvSpPr>
        <p:spPr>
          <a:xfrm>
            <a:off x="-2623881" y="-332957"/>
            <a:ext cx="3963599" cy="3985594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1" id="11"/>
          <p:cNvSpPr/>
          <p:nvPr/>
        </p:nvSpPr>
        <p:spPr>
          <a:xfrm>
            <a:off x="-2598114" y="228677"/>
            <a:ext cx="3377485" cy="3360058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2" id="12"/>
          <p:cNvSpPr/>
          <p:nvPr/>
        </p:nvSpPr>
        <p:spPr>
          <a:xfrm>
            <a:off x="-2509797" y="905760"/>
            <a:ext cx="2628598" cy="2671969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3" id="13"/>
          <p:cNvSpPr txBox="true"/>
          <p:nvPr/>
        </p:nvSpPr>
        <p:spPr>
          <a:xfrm rot="0">
            <a:off x="3121973" y="3310890"/>
            <a:ext cx="12044053" cy="1291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9600">
                <a:solidFill>
                  <a:srgbClr val="FE6D73"/>
                </a:solidFill>
                <a:latin typeface="Kollektif Bold"/>
              </a:rPr>
              <a:t>“STAY ON TOP </a:t>
            </a:r>
          </a:p>
        </p:txBody>
      </p:sp>
      <p:grpSp>
        <p:nvGrpSpPr>
          <p:cNvPr name="Group 14" id="14"/>
          <p:cNvGrpSpPr/>
          <p:nvPr/>
        </p:nvGrpSpPr>
        <p:grpSpPr>
          <a:xfrm rot="-2700000">
            <a:off x="11386843" y="7201845"/>
            <a:ext cx="7415398" cy="3565095"/>
            <a:chOff x="0" y="0"/>
            <a:chExt cx="660400" cy="3175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60400" cy="317500"/>
            </a:xfrm>
            <a:custGeom>
              <a:avLst/>
              <a:gdLst/>
              <a:ahLst/>
              <a:cxnLst/>
              <a:rect r="r" b="b" t="t" l="l"/>
              <a:pathLst>
                <a:path h="317500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8CA9AD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146050"/>
              <a:ext cx="660400" cy="171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3"/>
                </a:lnSpc>
              </a:pPr>
            </a:p>
          </p:txBody>
        </p:sp>
      </p:grpSp>
      <p:sp>
        <p:nvSpPr>
          <p:cNvPr name="AutoShape 17" id="17"/>
          <p:cNvSpPr/>
          <p:nvPr/>
        </p:nvSpPr>
        <p:spPr>
          <a:xfrm flipV="true">
            <a:off x="14131544" y="7969488"/>
            <a:ext cx="5132702" cy="5185216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8" id="18"/>
          <p:cNvSpPr/>
          <p:nvPr/>
        </p:nvSpPr>
        <p:spPr>
          <a:xfrm flipV="true">
            <a:off x="14444220" y="8329798"/>
            <a:ext cx="5038853" cy="5038853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9" id="19"/>
          <p:cNvSpPr/>
          <p:nvPr/>
        </p:nvSpPr>
        <p:spPr>
          <a:xfrm flipV="true">
            <a:off x="14802690" y="8681112"/>
            <a:ext cx="4867141" cy="4867141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0" id="20"/>
          <p:cNvSpPr txBox="true"/>
          <p:nvPr/>
        </p:nvSpPr>
        <p:spPr>
          <a:xfrm rot="0">
            <a:off x="2726641" y="4583430"/>
            <a:ext cx="12834719" cy="1291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9600">
                <a:solidFill>
                  <a:srgbClr val="227C9D"/>
                </a:solidFill>
                <a:latin typeface="Kollektif Bold"/>
              </a:rPr>
              <a:t>OF YOUR TASK WITH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3121973" y="5855970"/>
            <a:ext cx="12044053" cy="1291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9600">
                <a:solidFill>
                  <a:srgbClr val="FFCB77"/>
                </a:solidFill>
                <a:latin typeface="Kollektif Bold"/>
              </a:rPr>
              <a:t>EASE”</a:t>
            </a:r>
          </a:p>
        </p:txBody>
      </p:sp>
    </p:spTree>
  </p:cSld>
  <p:clrMapOvr>
    <a:masterClrMapping/>
  </p:clrMapOvr>
  <p:transition spd="slow">
    <p:push dir="l"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2700000">
            <a:off x="14381224" y="7574679"/>
            <a:ext cx="7415398" cy="3565095"/>
            <a:chOff x="0" y="0"/>
            <a:chExt cx="660400" cy="3175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60400" cy="317500"/>
            </a:xfrm>
            <a:custGeom>
              <a:avLst/>
              <a:gdLst/>
              <a:ahLst/>
              <a:cxnLst/>
              <a:rect r="r" b="b" t="t" l="l"/>
              <a:pathLst>
                <a:path h="317500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8CA9AD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146050"/>
              <a:ext cx="660400" cy="171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3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13918610" y="8394229"/>
            <a:ext cx="5185216" cy="5132702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>
            <a:off x="13704664" y="8706905"/>
            <a:ext cx="5038853" cy="5038853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>
            <a:off x="13525062" y="9065375"/>
            <a:ext cx="4867141" cy="4867141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>
            <a:off x="13398407" y="9451643"/>
            <a:ext cx="4690515" cy="4690515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>
            <a:off x="13254553" y="9891320"/>
            <a:ext cx="4347674" cy="4347674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0" id="10"/>
          <p:cNvGrpSpPr/>
          <p:nvPr/>
        </p:nvGrpSpPr>
        <p:grpSpPr>
          <a:xfrm rot="2700000">
            <a:off x="-1376391" y="-3093321"/>
            <a:ext cx="7415398" cy="3565095"/>
            <a:chOff x="0" y="0"/>
            <a:chExt cx="660400" cy="3175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60400" cy="317500"/>
            </a:xfrm>
            <a:custGeom>
              <a:avLst/>
              <a:gdLst/>
              <a:ahLst/>
              <a:cxnLst/>
              <a:rect r="r" b="b" t="t" l="l"/>
              <a:pathLst>
                <a:path h="317500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8CA9AD"/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146050"/>
              <a:ext cx="660400" cy="171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3"/>
                </a:lnSpc>
              </a:pPr>
            </a:p>
          </p:txBody>
        </p:sp>
      </p:grpSp>
      <p:sp>
        <p:nvSpPr>
          <p:cNvPr name="AutoShape 13" id="13"/>
          <p:cNvSpPr/>
          <p:nvPr/>
        </p:nvSpPr>
        <p:spPr>
          <a:xfrm>
            <a:off x="-1839005" y="-2273771"/>
            <a:ext cx="5185216" cy="5132702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4" id="14"/>
          <p:cNvSpPr/>
          <p:nvPr/>
        </p:nvSpPr>
        <p:spPr>
          <a:xfrm>
            <a:off x="-2052951" y="-1961095"/>
            <a:ext cx="5038853" cy="5038853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5" id="15"/>
          <p:cNvSpPr/>
          <p:nvPr/>
        </p:nvSpPr>
        <p:spPr>
          <a:xfrm>
            <a:off x="-2232553" y="-1602625"/>
            <a:ext cx="4867141" cy="4867141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6" id="16"/>
          <p:cNvSpPr/>
          <p:nvPr/>
        </p:nvSpPr>
        <p:spPr>
          <a:xfrm>
            <a:off x="-2359208" y="-1216357"/>
            <a:ext cx="4690515" cy="4690515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7" id="17"/>
          <p:cNvSpPr/>
          <p:nvPr/>
        </p:nvSpPr>
        <p:spPr>
          <a:xfrm>
            <a:off x="-2503062" y="-776680"/>
            <a:ext cx="4347674" cy="4347674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8" id="18"/>
          <p:cNvSpPr/>
          <p:nvPr/>
        </p:nvSpPr>
        <p:spPr>
          <a:xfrm>
            <a:off x="-2623881" y="-332957"/>
            <a:ext cx="3963599" cy="3985594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9" id="19"/>
          <p:cNvSpPr/>
          <p:nvPr/>
        </p:nvSpPr>
        <p:spPr>
          <a:xfrm>
            <a:off x="-2598114" y="228677"/>
            <a:ext cx="3377485" cy="3360058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20" id="20"/>
          <p:cNvSpPr/>
          <p:nvPr/>
        </p:nvSpPr>
        <p:spPr>
          <a:xfrm flipH="true" flipV="true" rot="5400000">
            <a:off x="12770705" y="-551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true" flipV="true" rot="-10800000">
            <a:off x="12770705" y="1028700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2290810" y="4747012"/>
            <a:ext cx="13829572" cy="1905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2"/>
              </a:lnSpc>
            </a:pPr>
            <a:r>
              <a:rPr lang="en-US" sz="3127">
                <a:solidFill>
                  <a:srgbClr val="737373"/>
                </a:solidFill>
                <a:latin typeface="DM Sans"/>
              </a:rPr>
              <a:t>Create an application that manages tasks and schedules using data structures to </a:t>
            </a:r>
            <a:r>
              <a:rPr lang="en-US" sz="3127">
                <a:solidFill>
                  <a:srgbClr val="737373"/>
                </a:solidFill>
                <a:latin typeface="DM Sans"/>
              </a:rPr>
              <a:t>prioritize and track tasks based on deadlines or importance levels. It should also have reminder functionality as the deadline is approaching.</a:t>
            </a:r>
          </a:p>
        </p:txBody>
      </p:sp>
      <p:sp>
        <p:nvSpPr>
          <p:cNvPr name="AutoShape 23" id="23"/>
          <p:cNvSpPr/>
          <p:nvPr/>
        </p:nvSpPr>
        <p:spPr>
          <a:xfrm>
            <a:off x="-2509797" y="905760"/>
            <a:ext cx="2628598" cy="2671969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24" id="24"/>
          <p:cNvSpPr/>
          <p:nvPr/>
        </p:nvSpPr>
        <p:spPr>
          <a:xfrm flipH="false" flipV="false" rot="0">
            <a:off x="17204191" y="-551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17204191" y="1028700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true" flipV="true" rot="5400000">
            <a:off x="17204191" y="21125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16120382" y="-551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-10800000">
            <a:off x="16120382" y="21125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true" flipV="true" rot="-10800000">
            <a:off x="15036573" y="21125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0" id="30"/>
          <p:cNvSpPr txBox="true"/>
          <p:nvPr/>
        </p:nvSpPr>
        <p:spPr>
          <a:xfrm rot="0">
            <a:off x="1083809" y="3675769"/>
            <a:ext cx="16110857" cy="7759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99"/>
              </a:lnSpc>
            </a:pPr>
            <a:r>
              <a:rPr lang="en-US" sz="5799" u="sng">
                <a:solidFill>
                  <a:srgbClr val="227C9D"/>
                </a:solidFill>
                <a:latin typeface="Kollektif Bold"/>
              </a:rPr>
              <a:t>P-11. REMINDER AND TASK MANAGER</a:t>
            </a:r>
          </a:p>
        </p:txBody>
      </p:sp>
      <p:sp>
        <p:nvSpPr>
          <p:cNvPr name="Freeform 31" id="31"/>
          <p:cNvSpPr/>
          <p:nvPr/>
        </p:nvSpPr>
        <p:spPr>
          <a:xfrm flipH="false" flipV="false" rot="5400000">
            <a:off x="15036573" y="1028700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false" rot="-10800000">
            <a:off x="9525" y="7044155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0">
            <a:off x="1083809" y="7072730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4" id="34"/>
          <p:cNvSpPr/>
          <p:nvPr/>
        </p:nvSpPr>
        <p:spPr>
          <a:xfrm flipH="false" flipV="false" rot="0">
            <a:off x="0" y="815653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5" id="35"/>
          <p:cNvSpPr/>
          <p:nvPr/>
        </p:nvSpPr>
        <p:spPr>
          <a:xfrm flipH="false" flipV="false" rot="-10800000">
            <a:off x="0" y="9240348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6" id="36"/>
          <p:cNvSpPr/>
          <p:nvPr/>
        </p:nvSpPr>
        <p:spPr>
          <a:xfrm flipH="false" flipV="false" rot="-5400000">
            <a:off x="1083809" y="9240348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7" id="37"/>
          <p:cNvSpPr/>
          <p:nvPr/>
        </p:nvSpPr>
        <p:spPr>
          <a:xfrm flipH="false" flipV="false" rot="-10800000">
            <a:off x="3321750" y="9268923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8" id="38"/>
          <p:cNvSpPr/>
          <p:nvPr/>
        </p:nvSpPr>
        <p:spPr>
          <a:xfrm flipH="false" flipV="false" rot="0">
            <a:off x="3321750" y="8185114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9" id="39"/>
          <p:cNvSpPr/>
          <p:nvPr/>
        </p:nvSpPr>
        <p:spPr>
          <a:xfrm flipH="false" flipV="false" rot="5400000">
            <a:off x="4405559" y="9268923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push dir="l"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9525" y="8243164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83809" y="827173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0" y="9355548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321750" y="9384123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7204191" y="813748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7204191" y="9221298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6175491" y="0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false" rot="-5400000">
            <a:off x="17204191" y="2261133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1083809" y="0"/>
                </a:moveTo>
                <a:lnTo>
                  <a:pt x="0" y="0"/>
                </a:lnTo>
                <a:lnTo>
                  <a:pt x="0" y="1083809"/>
                </a:lnTo>
                <a:lnTo>
                  <a:pt x="1083809" y="1083809"/>
                </a:lnTo>
                <a:lnTo>
                  <a:pt x="1083809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true" rot="5400000">
            <a:off x="16120382" y="9326973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1083809"/>
                </a:moveTo>
                <a:lnTo>
                  <a:pt x="1083809" y="1083809"/>
                </a:lnTo>
                <a:lnTo>
                  <a:pt x="1083809" y="0"/>
                </a:lnTo>
                <a:lnTo>
                  <a:pt x="0" y="0"/>
                </a:lnTo>
                <a:lnTo>
                  <a:pt x="0" y="1083809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true" flipV="true" rot="5400000">
            <a:off x="17259300" y="10838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true" flipV="true" rot="-5400000">
            <a:off x="16175491" y="10838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8046040" y="2346177"/>
            <a:ext cx="10241960" cy="5408474"/>
          </a:xfrm>
          <a:custGeom>
            <a:avLst/>
            <a:gdLst/>
            <a:ahLst/>
            <a:cxnLst/>
            <a:rect r="r" b="b" t="t" l="l"/>
            <a:pathLst>
              <a:path h="5408474" w="10241960">
                <a:moveTo>
                  <a:pt x="0" y="0"/>
                </a:moveTo>
                <a:lnTo>
                  <a:pt x="10241960" y="0"/>
                </a:lnTo>
                <a:lnTo>
                  <a:pt x="10241960" y="5408474"/>
                </a:lnTo>
                <a:lnTo>
                  <a:pt x="0" y="540847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1797598" y="2261133"/>
            <a:ext cx="2738845" cy="5587033"/>
          </a:xfrm>
          <a:custGeom>
            <a:avLst/>
            <a:gdLst/>
            <a:ahLst/>
            <a:cxnLst/>
            <a:rect r="r" b="b" t="t" l="l"/>
            <a:pathLst>
              <a:path h="5587033" w="2738845">
                <a:moveTo>
                  <a:pt x="0" y="0"/>
                </a:moveTo>
                <a:lnTo>
                  <a:pt x="2738844" y="0"/>
                </a:lnTo>
                <a:lnTo>
                  <a:pt x="2738844" y="5587033"/>
                </a:lnTo>
                <a:lnTo>
                  <a:pt x="0" y="5587033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-808" t="0" r="-808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241414" y="2151720"/>
            <a:ext cx="5244480" cy="13978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877"/>
              </a:lnSpc>
              <a:spcBef>
                <a:spcPct val="0"/>
              </a:spcBef>
            </a:pPr>
            <a:r>
              <a:rPr lang="en-US" sz="9799" u="sng">
                <a:solidFill>
                  <a:srgbClr val="227C9D"/>
                </a:solidFill>
                <a:latin typeface="DM Sans Bold"/>
              </a:rPr>
              <a:t>Solution: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41414" y="3858361"/>
            <a:ext cx="6251614" cy="40466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52"/>
              </a:lnSpc>
            </a:pPr>
            <a:r>
              <a:rPr lang="en-US" sz="3200">
                <a:solidFill>
                  <a:srgbClr val="737373"/>
                </a:solidFill>
                <a:latin typeface="DM Sans"/>
              </a:rPr>
              <a:t>We have made console based  app(using CPP) and a </a:t>
            </a:r>
          </a:p>
          <a:p>
            <a:pPr algn="l">
              <a:lnSpc>
                <a:spcPts val="3552"/>
              </a:lnSpc>
            </a:pPr>
            <a:r>
              <a:rPr lang="en-US" sz="3200">
                <a:solidFill>
                  <a:srgbClr val="737373"/>
                </a:solidFill>
                <a:latin typeface="DM Sans"/>
              </a:rPr>
              <a:t>Graphiclal User Interface</a:t>
            </a:r>
          </a:p>
          <a:p>
            <a:pPr algn="l">
              <a:lnSpc>
                <a:spcPts val="3552"/>
              </a:lnSpc>
              <a:spcBef>
                <a:spcPct val="0"/>
              </a:spcBef>
            </a:pPr>
            <a:r>
              <a:rPr lang="en-US" sz="3200">
                <a:solidFill>
                  <a:srgbClr val="737373"/>
                </a:solidFill>
                <a:latin typeface="DM Sans"/>
              </a:rPr>
              <a:t>(using HTML,CSS,JS).To solve the core problem of task i.e. rescheduling and reminder we have used Data Structures and used some algorithms to come up with the final solution.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5178394" y="9170953"/>
            <a:ext cx="8509776" cy="4343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30"/>
              </a:lnSpc>
              <a:spcBef>
                <a:spcPct val="0"/>
              </a:spcBef>
            </a:pPr>
            <a:r>
              <a:rPr lang="en-US" sz="3000">
                <a:solidFill>
                  <a:srgbClr val="737373"/>
                </a:solidFill>
                <a:latin typeface="DM Sans"/>
              </a:rPr>
              <a:t>Now lets dive into the Algorithms ....</a:t>
            </a:r>
          </a:p>
        </p:txBody>
      </p:sp>
    </p:spTree>
  </p:cSld>
  <p:clrMapOvr>
    <a:masterClrMapping/>
  </p:clrMapOvr>
  <p:transition spd="slow">
    <p:push dir="l"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2700000">
            <a:off x="14381224" y="7574679"/>
            <a:ext cx="7415398" cy="3565095"/>
            <a:chOff x="0" y="0"/>
            <a:chExt cx="660400" cy="3175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60400" cy="317500"/>
            </a:xfrm>
            <a:custGeom>
              <a:avLst/>
              <a:gdLst/>
              <a:ahLst/>
              <a:cxnLst/>
              <a:rect r="r" b="b" t="t" l="l"/>
              <a:pathLst>
                <a:path h="317500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8CA9AD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146050"/>
              <a:ext cx="660400" cy="171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3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13918610" y="8394229"/>
            <a:ext cx="5185216" cy="5132702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>
            <a:off x="13704664" y="8706905"/>
            <a:ext cx="5038853" cy="5038853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>
            <a:off x="13525062" y="9065375"/>
            <a:ext cx="4867141" cy="4867141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>
            <a:off x="13398407" y="9451643"/>
            <a:ext cx="4690515" cy="4690515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>
            <a:off x="13254553" y="9891320"/>
            <a:ext cx="4347674" cy="4347674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0" id="10"/>
          <p:cNvSpPr txBox="true"/>
          <p:nvPr/>
        </p:nvSpPr>
        <p:spPr>
          <a:xfrm rot="0">
            <a:off x="2710979" y="1865993"/>
            <a:ext cx="12866041" cy="13303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999"/>
              </a:lnSpc>
            </a:pPr>
            <a:r>
              <a:rPr lang="en-US" sz="9999" u="sng">
                <a:solidFill>
                  <a:srgbClr val="227C9D"/>
                </a:solidFill>
                <a:latin typeface="Kollektif Bold"/>
              </a:rPr>
              <a:t>ALGORITHM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7204191" y="-551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7204191" y="1028700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true" flipV="true" rot="5400000">
            <a:off x="17204191" y="21125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6120382" y="-551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5400000">
            <a:off x="15036573" y="1028700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-10800000">
            <a:off x="16120382" y="21125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true" flipV="true" rot="-10800000">
            <a:off x="15036573" y="21125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-10800000">
            <a:off x="9525" y="7044155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083809" y="7072730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0" y="815653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-10800000">
            <a:off x="0" y="9240348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-5400000">
            <a:off x="1083809" y="9240348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-10800000">
            <a:off x="3321750" y="9268923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3321750" y="8185114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5400000">
            <a:off x="4405559" y="9268923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6" id="26"/>
          <p:cNvSpPr txBox="true"/>
          <p:nvPr/>
        </p:nvSpPr>
        <p:spPr>
          <a:xfrm rot="0">
            <a:off x="208407" y="4003773"/>
            <a:ext cx="18079593" cy="38976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85"/>
              </a:lnSpc>
            </a:pPr>
            <a:r>
              <a:rPr lang="en-US" sz="3500">
                <a:solidFill>
                  <a:srgbClr val="737373"/>
                </a:solidFill>
                <a:latin typeface="DM Sans"/>
              </a:rPr>
              <a:t>We  have used  Doubly  Linkes List for  arrangement of tasks in systematic and required way...</a:t>
            </a:r>
          </a:p>
          <a:p>
            <a:pPr algn="ctr">
              <a:lnSpc>
                <a:spcPts val="3885"/>
              </a:lnSpc>
            </a:pPr>
          </a:p>
          <a:p>
            <a:pPr algn="ctr">
              <a:lnSpc>
                <a:spcPts val="3885"/>
              </a:lnSpc>
            </a:pPr>
            <a:r>
              <a:rPr lang="en-US" sz="3500">
                <a:solidFill>
                  <a:srgbClr val="737373"/>
                </a:solidFill>
                <a:latin typeface="DM Sans"/>
              </a:rPr>
              <a:t>Once the Program is terminated the data given by the user is not erased but it is rather stored in file using the concept of file writing.</a:t>
            </a:r>
          </a:p>
          <a:p>
            <a:pPr algn="ctr">
              <a:lnSpc>
                <a:spcPts val="3885"/>
              </a:lnSpc>
            </a:pPr>
          </a:p>
          <a:p>
            <a:pPr algn="ctr">
              <a:lnSpc>
                <a:spcPts val="3885"/>
              </a:lnSpc>
            </a:pPr>
            <a:r>
              <a:rPr lang="en-US" sz="3500">
                <a:solidFill>
                  <a:srgbClr val="737373"/>
                </a:solidFill>
                <a:latin typeface="DM Sans"/>
              </a:rPr>
              <a:t>The content of the files are rewritten into the corresponding</a:t>
            </a:r>
          </a:p>
          <a:p>
            <a:pPr algn="ctr">
              <a:lnSpc>
                <a:spcPts val="3885"/>
              </a:lnSpc>
              <a:spcBef>
                <a:spcPct val="0"/>
              </a:spcBef>
            </a:pPr>
            <a:r>
              <a:rPr lang="en-US" sz="3500">
                <a:solidFill>
                  <a:srgbClr val="737373"/>
                </a:solidFill>
                <a:latin typeface="DM Sans"/>
              </a:rPr>
              <a:t> linked list every time the code is run.</a:t>
            </a:r>
          </a:p>
        </p:txBody>
      </p:sp>
    </p:spTree>
  </p:cSld>
  <p:clrMapOvr>
    <a:masterClrMapping/>
  </p:clrMapOvr>
  <p:transition spd="slow">
    <p:push dir="l"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2700000">
            <a:off x="14381224" y="7574679"/>
            <a:ext cx="7415398" cy="3565095"/>
            <a:chOff x="0" y="0"/>
            <a:chExt cx="660400" cy="3175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60400" cy="317500"/>
            </a:xfrm>
            <a:custGeom>
              <a:avLst/>
              <a:gdLst/>
              <a:ahLst/>
              <a:cxnLst/>
              <a:rect r="r" b="b" t="t" l="l"/>
              <a:pathLst>
                <a:path h="317500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8CA9AD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146050"/>
              <a:ext cx="660400" cy="171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3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13918610" y="8394229"/>
            <a:ext cx="5185216" cy="5132702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>
            <a:off x="13704664" y="8706905"/>
            <a:ext cx="5038853" cy="5038853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>
            <a:off x="13525062" y="9065375"/>
            <a:ext cx="4867141" cy="4867141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>
            <a:off x="13398407" y="9451643"/>
            <a:ext cx="4690515" cy="4690515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>
            <a:off x="13254553" y="9891320"/>
            <a:ext cx="4347674" cy="4347674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17204191" y="-551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7204191" y="1028700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true" flipV="true" rot="5400000">
            <a:off x="17204191" y="21125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6120382" y="-551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-10800000">
            <a:off x="9525" y="7044155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083809" y="7072730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0" y="815653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-10800000">
            <a:off x="0" y="9240348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-5400000">
            <a:off x="1083809" y="9240348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-10800000">
            <a:off x="3321750" y="9268923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3321750" y="8185114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5400000">
            <a:off x="4405559" y="9268923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2710979" y="240280"/>
            <a:ext cx="12866041" cy="13303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999"/>
              </a:lnSpc>
            </a:pPr>
            <a:r>
              <a:rPr lang="en-US" sz="9999" u="sng">
                <a:solidFill>
                  <a:srgbClr val="227C9D"/>
                </a:solidFill>
                <a:latin typeface="Kollektif Bold"/>
              </a:rPr>
              <a:t>ALGORITHM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625825" y="1891730"/>
            <a:ext cx="15036462" cy="3778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85"/>
              </a:lnSpc>
            </a:pPr>
            <a:r>
              <a:rPr lang="en-US" sz="3500">
                <a:solidFill>
                  <a:srgbClr val="737373"/>
                </a:solidFill>
                <a:latin typeface="DM Sans"/>
              </a:rPr>
              <a:t>The program is made completely dependent on user responses.</a:t>
            </a:r>
          </a:p>
          <a:p>
            <a:pPr algn="ctr">
              <a:lnSpc>
                <a:spcPts val="3885"/>
              </a:lnSpc>
            </a:pPr>
            <a:r>
              <a:rPr lang="en-US" sz="3500">
                <a:solidFill>
                  <a:srgbClr val="737373"/>
                </a:solidFill>
                <a:latin typeface="DM Sans"/>
              </a:rPr>
              <a:t>For the insertion of task, valid input data is taken and then a Node is made </a:t>
            </a:r>
          </a:p>
          <a:p>
            <a:pPr algn="ctr">
              <a:lnSpc>
                <a:spcPts val="3885"/>
              </a:lnSpc>
            </a:pPr>
            <a:r>
              <a:rPr lang="en-US" sz="3500">
                <a:solidFill>
                  <a:srgbClr val="737373"/>
                </a:solidFill>
                <a:latin typeface="DM Sans"/>
              </a:rPr>
              <a:t>which is then inserted in the list as shown in the clip below.</a:t>
            </a:r>
          </a:p>
          <a:p>
            <a:pPr algn="ctr">
              <a:lnSpc>
                <a:spcPts val="3885"/>
              </a:lnSpc>
            </a:pPr>
          </a:p>
          <a:p>
            <a:pPr algn="ctr">
              <a:lnSpc>
                <a:spcPts val="3885"/>
              </a:lnSpc>
            </a:pPr>
            <a:r>
              <a:rPr lang="en-US" sz="3500">
                <a:solidFill>
                  <a:srgbClr val="737373"/>
                </a:solidFill>
                <a:latin typeface="DM Sans"/>
              </a:rPr>
              <a:t>Time complexity of insertion: O(n) </a:t>
            </a:r>
          </a:p>
          <a:p>
            <a:pPr algn="ctr">
              <a:lnSpc>
                <a:spcPts val="3885"/>
              </a:lnSpc>
            </a:pPr>
            <a:r>
              <a:rPr lang="en-US" sz="3500">
                <a:solidFill>
                  <a:srgbClr val="737373"/>
                </a:solidFill>
                <a:latin typeface="DM Sans"/>
              </a:rPr>
              <a:t>Space complexity of insertion: O(1)</a:t>
            </a:r>
          </a:p>
          <a:p>
            <a:pPr algn="ctr">
              <a:lnSpc>
                <a:spcPts val="2997"/>
              </a:lnSpc>
              <a:spcBef>
                <a:spcPct val="0"/>
              </a:spcBef>
            </a:pPr>
            <a:r>
              <a:rPr lang="en-US" sz="2700">
                <a:solidFill>
                  <a:srgbClr val="737373"/>
                </a:solidFill>
                <a:latin typeface="DM Sans"/>
              </a:rPr>
              <a:t>(</a:t>
            </a:r>
            <a:r>
              <a:rPr lang="en-US" sz="2700">
                <a:solidFill>
                  <a:srgbClr val="737373"/>
                </a:solidFill>
                <a:latin typeface="DM Sans"/>
              </a:rPr>
              <a:t>where n=number of nodes in the list.)</a:t>
            </a:r>
          </a:p>
        </p:txBody>
      </p:sp>
      <p:pic>
        <p:nvPicPr>
          <p:cNvPr name="Picture 24" id="24">
            <a:hlinkClick action="ppaction://media"/>
          </p:cNvPr>
          <p:cNvPicPr>
            <a:picLocks noChangeAspect="true"/>
          </p:cNvPicPr>
          <p:nvPr>
            <a:videoFile r:link="rId11"/>
            <p:extLst>
              <p:ext uri="{DAA4B4D4-6D71-4841-9C94-3DE7FCFB9230}">
                <p14:media xmlns:p14="http://schemas.microsoft.com/office/powerpoint/2010/main" r:embed="rId12">
                  <p14:trim st="0.0000" end="5082.5550"/>
                </p14:media>
              </p:ext>
            </p:extLst>
          </p:nvPr>
        </p:nvPicPr>
        <p:blipFill>
          <a:blip r:embed="rId10"/>
          <a:srcRect l="0" t="0" r="0" b="0"/>
          <a:stretch>
            <a:fillRect/>
          </a:stretch>
        </p:blipFill>
        <p:spPr>
          <a:xfrm flipH="false" flipV="false" rot="0">
            <a:off x="5765070" y="6237036"/>
            <a:ext cx="7062771" cy="3972809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4"/>
                </p:tgtEl>
              </p:cMediaNode>
            </p:video>
          </p:childTnLst>
        </p:cTn>
      </p:par>
    </p:tnLst>
  </p:timing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2700000">
            <a:off x="14381224" y="7574679"/>
            <a:ext cx="7415398" cy="3565095"/>
            <a:chOff x="0" y="0"/>
            <a:chExt cx="660400" cy="3175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60400" cy="317500"/>
            </a:xfrm>
            <a:custGeom>
              <a:avLst/>
              <a:gdLst/>
              <a:ahLst/>
              <a:cxnLst/>
              <a:rect r="r" b="b" t="t" l="l"/>
              <a:pathLst>
                <a:path h="317500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8CA9AD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146050"/>
              <a:ext cx="660400" cy="171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3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13918610" y="8394229"/>
            <a:ext cx="5185216" cy="5132702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>
            <a:off x="13704664" y="8706905"/>
            <a:ext cx="5038853" cy="5038853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>
            <a:off x="13525062" y="9065375"/>
            <a:ext cx="4867141" cy="4867141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>
            <a:off x="13398407" y="9451643"/>
            <a:ext cx="4690515" cy="4690515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>
            <a:off x="13254553" y="9891320"/>
            <a:ext cx="4347674" cy="4347674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17204191" y="-551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7204191" y="1028700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true" flipV="true" rot="5400000">
            <a:off x="17204191" y="21125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6120382" y="-551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-10800000">
            <a:off x="9525" y="7044155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083809" y="7072730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0" y="815653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-10800000">
            <a:off x="0" y="9240348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-5400000">
            <a:off x="1083809" y="9240348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-10800000">
            <a:off x="3321750" y="9268923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3321750" y="8185114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5400000">
            <a:off x="4405559" y="9268923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22" id="22">
            <a:hlinkClick action="ppaction://media"/>
          </p:cNvPr>
          <p:cNvPicPr>
            <a:picLocks noChangeAspect="true"/>
          </p:cNvPicPr>
          <p:nvPr>
            <a:videoFile r:link="rId11"/>
            <p:extLst>
              <p:ext uri="{DAA4B4D4-6D71-4841-9C94-3DE7FCFB9230}">
                <p14:media xmlns:p14="http://schemas.microsoft.com/office/powerpoint/2010/main" r:embed="rId12"/>
              </p:ext>
            </p:extLst>
          </p:nvPr>
        </p:nvPicPr>
        <p:blipFill>
          <a:blip r:embed="rId10"/>
          <a:srcRect l="657" t="0" r="657" b="0"/>
          <a:stretch>
            <a:fillRect/>
          </a:stretch>
        </p:blipFill>
        <p:spPr>
          <a:xfrm flipH="false" flipV="false" rot="0">
            <a:off x="5281966" y="5036328"/>
            <a:ext cx="8116441" cy="4626371"/>
          </a:xfrm>
          <a:prstGeom prst="rect">
            <a:avLst/>
          </a:prstGeom>
        </p:spPr>
      </p:pic>
      <p:sp>
        <p:nvSpPr>
          <p:cNvPr name="TextBox 23" id="23"/>
          <p:cNvSpPr txBox="true"/>
          <p:nvPr/>
        </p:nvSpPr>
        <p:spPr>
          <a:xfrm rot="0">
            <a:off x="2710979" y="240280"/>
            <a:ext cx="12866041" cy="13303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999"/>
              </a:lnSpc>
            </a:pPr>
            <a:r>
              <a:rPr lang="en-US" sz="9999" u="sng">
                <a:solidFill>
                  <a:srgbClr val="227C9D"/>
                </a:solidFill>
                <a:latin typeface="Kollektif Bold"/>
              </a:rPr>
              <a:t>ALGORITHM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625825" y="1891730"/>
            <a:ext cx="15036462" cy="29260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85"/>
              </a:lnSpc>
            </a:pPr>
            <a:r>
              <a:rPr lang="en-US" sz="3500">
                <a:solidFill>
                  <a:srgbClr val="737373"/>
                </a:solidFill>
                <a:latin typeface="DM Sans"/>
              </a:rPr>
              <a:t>If we want to delete a particular task then we will search through the list and find the task and make required changes for the deletion of the task(Node).</a:t>
            </a:r>
          </a:p>
          <a:p>
            <a:pPr algn="ctr">
              <a:lnSpc>
                <a:spcPts val="3885"/>
              </a:lnSpc>
            </a:pPr>
            <a:r>
              <a:rPr lang="en-US" sz="3500">
                <a:solidFill>
                  <a:srgbClr val="737373"/>
                </a:solidFill>
                <a:latin typeface="DM Sans"/>
              </a:rPr>
              <a:t>Time complexity of deletion: O(n) </a:t>
            </a:r>
          </a:p>
          <a:p>
            <a:pPr algn="ctr">
              <a:lnSpc>
                <a:spcPts val="3885"/>
              </a:lnSpc>
            </a:pPr>
            <a:r>
              <a:rPr lang="en-US" sz="3500">
                <a:solidFill>
                  <a:srgbClr val="737373"/>
                </a:solidFill>
                <a:latin typeface="DM Sans"/>
              </a:rPr>
              <a:t>Space complexity of deletion: O(1)</a:t>
            </a:r>
          </a:p>
          <a:p>
            <a:pPr algn="ctr">
              <a:lnSpc>
                <a:spcPts val="3885"/>
              </a:lnSpc>
              <a:spcBef>
                <a:spcPct val="0"/>
              </a:spcBef>
            </a:pPr>
            <a:r>
              <a:rPr lang="en-US" sz="3500">
                <a:solidFill>
                  <a:srgbClr val="737373"/>
                </a:solidFill>
                <a:latin typeface="DM Sans"/>
              </a:rPr>
              <a:t>(where n=number of nodes in the list.)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2"/>
                </p:tgtEl>
              </p:cMediaNode>
            </p:video>
          </p:childTnLst>
        </p:cTn>
      </p:par>
    </p:tnLst>
  </p:timing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710979" y="2656373"/>
            <a:ext cx="12866041" cy="13303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999"/>
              </a:lnSpc>
            </a:pPr>
            <a:r>
              <a:rPr lang="en-US" sz="9999" u="sng">
                <a:solidFill>
                  <a:srgbClr val="227C9D"/>
                </a:solidFill>
                <a:latin typeface="Kollektif Bold"/>
              </a:rPr>
              <a:t>ALGORITHM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7204191" y="-551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7204191" y="1028700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true" rot="5400000">
            <a:off x="17204191" y="21125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120382" y="-551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5400000">
            <a:off x="15036573" y="1028700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10800000">
            <a:off x="16120382" y="21125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true" rot="-10800000">
            <a:off x="15036573" y="21125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true" rot="5400000">
            <a:off x="12770705" y="-551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true" flipV="true" rot="-10800000">
            <a:off x="12770705" y="1028700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10800000">
            <a:off x="9525" y="7044155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083809" y="7072730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0" y="815653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-10800000">
            <a:off x="0" y="9240348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-5400000">
            <a:off x="1083809" y="9240348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-10800000">
            <a:off x="3321750" y="9268923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3321750" y="8185114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5400000">
            <a:off x="4405559" y="9268923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2712436" y="4378162"/>
            <a:ext cx="12866041" cy="38069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29"/>
              </a:lnSpc>
            </a:pPr>
            <a:r>
              <a:rPr lang="en-US" sz="3900">
                <a:solidFill>
                  <a:srgbClr val="737373"/>
                </a:solidFill>
                <a:latin typeface="DM Sans"/>
              </a:rPr>
              <a:t>We have made a reminder function which scans the task within 12hrs  and reminds the tasks coming within that time period.</a:t>
            </a:r>
          </a:p>
          <a:p>
            <a:pPr algn="ctr">
              <a:lnSpc>
                <a:spcPts val="4329"/>
              </a:lnSpc>
            </a:pPr>
          </a:p>
          <a:p>
            <a:pPr algn="ctr">
              <a:lnSpc>
                <a:spcPts val="4329"/>
              </a:lnSpc>
              <a:spcBef>
                <a:spcPct val="0"/>
              </a:spcBef>
            </a:pPr>
            <a:r>
              <a:rPr lang="en-US" sz="3900">
                <a:solidFill>
                  <a:srgbClr val="737373"/>
                </a:solidFill>
                <a:latin typeface="DM Sans"/>
              </a:rPr>
              <a:t>The time period reminder i.e. 12 hr. can be changed just by changing the value given in the function call statement of reminder function in the main function.</a:t>
            </a:r>
          </a:p>
        </p:txBody>
      </p:sp>
    </p:spTree>
  </p:cSld>
  <p:clrMapOvr>
    <a:masterClrMapping/>
  </p:clrMapOvr>
  <p:transition spd="slow">
    <p:push dir="u"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137623" y="978786"/>
            <a:ext cx="11898951" cy="10217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00"/>
              </a:lnSpc>
            </a:pPr>
            <a:r>
              <a:rPr lang="en-US" sz="7600" u="sng">
                <a:solidFill>
                  <a:srgbClr val="227C9D"/>
                </a:solidFill>
                <a:latin typeface="Kollektif Bold"/>
              </a:rPr>
              <a:t>ALTERNATE ALGORITHM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7204191" y="-551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7204191" y="1028700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true" rot="5400000">
            <a:off x="17204191" y="21125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120382" y="-551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5400000">
            <a:off x="15036573" y="1028700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10800000">
            <a:off x="16120382" y="21125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true" rot="-10800000">
            <a:off x="15036573" y="21125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10800000">
            <a:off x="9525" y="7044155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083809" y="7072730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0" y="815653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10800000">
            <a:off x="0" y="9240348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-5400000">
            <a:off x="1083809" y="9240348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-10800000">
            <a:off x="3321750" y="9268923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3321750" y="8185114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5400000">
            <a:off x="4405559" y="9268923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2700000">
            <a:off x="14381224" y="7574679"/>
            <a:ext cx="7415398" cy="3565095"/>
            <a:chOff x="0" y="0"/>
            <a:chExt cx="660400" cy="3175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660400" cy="317500"/>
            </a:xfrm>
            <a:custGeom>
              <a:avLst/>
              <a:gdLst/>
              <a:ahLst/>
              <a:cxnLst/>
              <a:rect r="r" b="b" t="t" l="l"/>
              <a:pathLst>
                <a:path h="317500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8CA9AD"/>
              </a:solidFill>
              <a:prstDash val="solid"/>
              <a:miter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0" y="146050"/>
              <a:ext cx="660400" cy="171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3"/>
                </a:lnSpc>
              </a:pPr>
            </a:p>
          </p:txBody>
        </p:sp>
      </p:grpSp>
      <p:sp>
        <p:nvSpPr>
          <p:cNvPr name="AutoShape 21" id="21"/>
          <p:cNvSpPr/>
          <p:nvPr/>
        </p:nvSpPr>
        <p:spPr>
          <a:xfrm>
            <a:off x="13918610" y="8394229"/>
            <a:ext cx="5185216" cy="5132702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2" id="22"/>
          <p:cNvSpPr/>
          <p:nvPr/>
        </p:nvSpPr>
        <p:spPr>
          <a:xfrm>
            <a:off x="13704664" y="8706905"/>
            <a:ext cx="5038853" cy="5038853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3" id="23"/>
          <p:cNvSpPr/>
          <p:nvPr/>
        </p:nvSpPr>
        <p:spPr>
          <a:xfrm>
            <a:off x="13525062" y="9065375"/>
            <a:ext cx="4867141" cy="4867141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4" id="24"/>
          <p:cNvSpPr/>
          <p:nvPr/>
        </p:nvSpPr>
        <p:spPr>
          <a:xfrm>
            <a:off x="13398407" y="9451643"/>
            <a:ext cx="4690515" cy="4690515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5" id="25"/>
          <p:cNvSpPr/>
          <p:nvPr/>
        </p:nvSpPr>
        <p:spPr>
          <a:xfrm>
            <a:off x="13254553" y="9891320"/>
            <a:ext cx="4347674" cy="4347674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6" id="26"/>
          <p:cNvSpPr/>
          <p:nvPr/>
        </p:nvSpPr>
        <p:spPr>
          <a:xfrm>
            <a:off x="-1839005" y="-2273771"/>
            <a:ext cx="5185216" cy="5132702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7" id="27"/>
          <p:cNvSpPr/>
          <p:nvPr/>
        </p:nvSpPr>
        <p:spPr>
          <a:xfrm>
            <a:off x="-2052951" y="-1961095"/>
            <a:ext cx="5038853" cy="5038853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8" id="28"/>
          <p:cNvSpPr/>
          <p:nvPr/>
        </p:nvSpPr>
        <p:spPr>
          <a:xfrm>
            <a:off x="-2232553" y="-1602625"/>
            <a:ext cx="4867141" cy="4867141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9" id="29"/>
          <p:cNvSpPr/>
          <p:nvPr/>
        </p:nvSpPr>
        <p:spPr>
          <a:xfrm>
            <a:off x="-2359208" y="-1216357"/>
            <a:ext cx="4690515" cy="4690515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0" id="30"/>
          <p:cNvSpPr/>
          <p:nvPr/>
        </p:nvSpPr>
        <p:spPr>
          <a:xfrm>
            <a:off x="-2503062" y="-776680"/>
            <a:ext cx="4347674" cy="4347674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1" id="31"/>
          <p:cNvSpPr/>
          <p:nvPr/>
        </p:nvSpPr>
        <p:spPr>
          <a:xfrm>
            <a:off x="-2623881" y="-332957"/>
            <a:ext cx="3963599" cy="3985594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2" id="32"/>
          <p:cNvSpPr/>
          <p:nvPr/>
        </p:nvSpPr>
        <p:spPr>
          <a:xfrm>
            <a:off x="-2598114" y="228677"/>
            <a:ext cx="3377485" cy="3360058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3" id="33"/>
          <p:cNvSpPr/>
          <p:nvPr/>
        </p:nvSpPr>
        <p:spPr>
          <a:xfrm>
            <a:off x="-2509797" y="905760"/>
            <a:ext cx="2628598" cy="2671969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4" id="34"/>
          <p:cNvSpPr txBox="true"/>
          <p:nvPr/>
        </p:nvSpPr>
        <p:spPr>
          <a:xfrm rot="0">
            <a:off x="3863654" y="2543440"/>
            <a:ext cx="10719600" cy="5972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3600">
                <a:solidFill>
                  <a:srgbClr val="737373"/>
                </a:solidFill>
                <a:latin typeface="DM Sans"/>
              </a:rPr>
              <a:t>We have made another implementation which uses hash tables instead of linked lists , the main purpose for this is to change the time complexity of insertion and deletion from O(n) to O(1).</a:t>
            </a:r>
          </a:p>
          <a:p>
            <a:pPr algn="ctr">
              <a:lnSpc>
                <a:spcPts val="4320"/>
              </a:lnSpc>
            </a:pPr>
          </a:p>
          <a:p>
            <a:pPr algn="ctr">
              <a:lnSpc>
                <a:spcPts val="4320"/>
              </a:lnSpc>
            </a:pPr>
            <a:r>
              <a:rPr lang="en-US" sz="3600">
                <a:solidFill>
                  <a:srgbClr val="737373"/>
                </a:solidFill>
                <a:latin typeface="DM Sans"/>
              </a:rPr>
              <a:t>There is a function which calculates a specific value or key for each entry of date, time , priority which is also known hash function. According to the hash value , the file is stored inside the system‘s memory and which has the address of the hash value created.</a:t>
            </a:r>
          </a:p>
        </p:txBody>
      </p:sp>
    </p:spTree>
  </p:cSld>
  <p:clrMapOvr>
    <a:masterClrMapping/>
  </p:clrMapOvr>
  <p:transition spd="slow">
    <p:push dir="l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DAGEcb4ZELc</dc:identifier>
  <dcterms:modified xsi:type="dcterms:W3CDTF">2011-08-01T06:04:30Z</dcterms:modified>
  <cp:revision>1</cp:revision>
  <dc:title>P.11 Task manager</dc:title>
</cp:coreProperties>
</file>